
<file path=[Content_Types].xml><?xml version="1.0" encoding="utf-8"?>
<Types xmlns="http://schemas.openxmlformats.org/package/2006/content-types">
  <Default Extension="gif" ContentType="image/gif"/>
  <Default Extension="jpeg" ContentType="image/jpeg"/>
  <Default Extension="jpg" ContentType="application/octet-stream"/>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Lst>
  <p:notesMasterIdLst>
    <p:notesMasterId r:id="rId19"/>
  </p:notesMasterIdLst>
  <p:handoutMasterIdLst>
    <p:handoutMasterId r:id="rId20"/>
  </p:handoutMasterIdLst>
  <p:sldIdLst>
    <p:sldId id="1923" r:id="rId5"/>
    <p:sldId id="2145707366" r:id="rId6"/>
    <p:sldId id="2145707368" r:id="rId7"/>
    <p:sldId id="2145707369" r:id="rId8"/>
    <p:sldId id="2145707370" r:id="rId9"/>
    <p:sldId id="2145707374" r:id="rId10"/>
    <p:sldId id="2145707372" r:id="rId11"/>
    <p:sldId id="259" r:id="rId12"/>
    <p:sldId id="2145707373" r:id="rId13"/>
    <p:sldId id="2145707371" r:id="rId14"/>
    <p:sldId id="256" r:id="rId15"/>
    <p:sldId id="2145707375" r:id="rId16"/>
    <p:sldId id="2145707312" r:id="rId17"/>
    <p:sldId id="21457073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1FDB95-EA74-40D4-41D4-794789E75F11}" name="Julie Hall" initials="JH" userId="S::julie.hall40@england.nhs.uk::030d011f-d24b-4357-a990-9aac7d9a6688" providerId="AD"/>
  <p188:author id="{1F1BF6F6-B608-7051-3CEA-BCD0AD84D3B7}" name="Kate Penny" initials="KP" userId="S::katherine.penny@england.nhs.uk::0f5b89f6-5444-45b1-a509-bc50f8d3368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rah Wilkinson" initials="SW" lastIdx="1" clrIdx="0">
    <p:extLst>
      <p:ext uri="{19B8F6BF-5375-455C-9EA6-DF929625EA0E}">
        <p15:presenceInfo xmlns:p15="http://schemas.microsoft.com/office/powerpoint/2012/main" userId="1186059c3be801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99"/>
    <a:srgbClr val="FF6600"/>
    <a:srgbClr val="005EB8"/>
    <a:srgbClr val="003087"/>
    <a:srgbClr val="80D2CC"/>
    <a:srgbClr val="99DBD6"/>
    <a:srgbClr val="99DDEB"/>
    <a:srgbClr val="80D4E7"/>
    <a:srgbClr val="E8EDEE"/>
    <a:srgbClr val="82D1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9660" autoAdjust="0"/>
  </p:normalViewPr>
  <p:slideViewPr>
    <p:cSldViewPr snapToGrid="0">
      <p:cViewPr varScale="1">
        <p:scale>
          <a:sx n="99" d="100"/>
          <a:sy n="99" d="100"/>
        </p:scale>
        <p:origin x="1050"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yn Howard" userId="f9cd754d-d299-4db0-97d4-b7d87d32ece7" providerId="ADAL" clId="{4F5DE87D-14C3-40F9-8CE6-9CA0C8F3C4A6}"/>
    <pc:docChg chg="custSel modSld">
      <pc:chgData name="Lyn Howard" userId="f9cd754d-d299-4db0-97d4-b7d87d32ece7" providerId="ADAL" clId="{4F5DE87D-14C3-40F9-8CE6-9CA0C8F3C4A6}" dt="2024-07-12T15:13:18.549" v="1" actId="27636"/>
      <pc:docMkLst>
        <pc:docMk/>
      </pc:docMkLst>
      <pc:sldChg chg="modSp mod">
        <pc:chgData name="Lyn Howard" userId="f9cd754d-d299-4db0-97d4-b7d87d32ece7" providerId="ADAL" clId="{4F5DE87D-14C3-40F9-8CE6-9CA0C8F3C4A6}" dt="2024-07-12T15:13:18.549" v="1" actId="27636"/>
        <pc:sldMkLst>
          <pc:docMk/>
          <pc:sldMk cId="339604666" sldId="2145707376"/>
        </pc:sldMkLst>
        <pc:spChg chg="mod">
          <ac:chgData name="Lyn Howard" userId="f9cd754d-d299-4db0-97d4-b7d87d32ece7" providerId="ADAL" clId="{4F5DE87D-14C3-40F9-8CE6-9CA0C8F3C4A6}" dt="2024-07-12T15:13:18.549" v="1" actId="27636"/>
          <ac:spMkLst>
            <pc:docMk/>
            <pc:sldMk cId="339604666" sldId="2145707376"/>
            <ac:spMk id="3" creationId="{9A88B238-4692-1FE3-B0B0-80F869C81C5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EC95-64DF-BC69-FC71-A682B40486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9611872-9401-5D00-CCCA-46DDE0B8B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6D816-94D6-40FC-B977-F8A94C7E4824}" type="datetimeFigureOut">
              <a:rPr lang="en-GB" smtClean="0"/>
              <a:t>12/07/2024</a:t>
            </a:fld>
            <a:endParaRPr lang="en-GB"/>
          </a:p>
        </p:txBody>
      </p:sp>
      <p:sp>
        <p:nvSpPr>
          <p:cNvPr id="4" name="Footer Placeholder 3">
            <a:extLst>
              <a:ext uri="{FF2B5EF4-FFF2-40B4-BE49-F238E27FC236}">
                <a16:creationId xmlns:a16="http://schemas.microsoft.com/office/drawing/2014/main" id="{46056112-4593-5EC1-B7DA-2B07022F7A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19C22BD-2C7D-A062-42A2-EA161F716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0EB188-56CE-4FCB-8130-436851797F69}" type="slidenum">
              <a:rPr lang="en-GB" smtClean="0"/>
              <a:t>‹#›</a:t>
            </a:fld>
            <a:endParaRPr lang="en-GB"/>
          </a:p>
        </p:txBody>
      </p:sp>
    </p:spTree>
    <p:extLst>
      <p:ext uri="{BB962C8B-B14F-4D97-AF65-F5344CB8AC3E}">
        <p14:creationId xmlns:p14="http://schemas.microsoft.com/office/powerpoint/2010/main" val="3162181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ED4C3-48B6-4E4A-9B0F-8051E56348DC}" type="datetimeFigureOut">
              <a:rPr lang="en-GB" smtClean="0"/>
              <a:t>12/07/2024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EC7EF-95E1-3D44-A982-BC7A3E9C617E}" type="slidenum">
              <a:rPr lang="en-GB" smtClean="0"/>
              <a:t>‹#›</a:t>
            </a:fld>
            <a:endParaRPr lang="en-GB"/>
          </a:p>
        </p:txBody>
      </p:sp>
    </p:spTree>
    <p:extLst>
      <p:ext uri="{BB962C8B-B14F-4D97-AF65-F5344CB8AC3E}">
        <p14:creationId xmlns:p14="http://schemas.microsoft.com/office/powerpoint/2010/main" val="150163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talk to you about how R can remove some of the tedium from repetitive tasks like compiling </a:t>
            </a:r>
            <a:r>
              <a:rPr lang="en-GB" dirty="0" err="1"/>
              <a:t>Powerpoint</a:t>
            </a:r>
            <a:r>
              <a:rPr lang="en-GB" dirty="0"/>
              <a:t> slides or sending emails.</a:t>
            </a:r>
          </a:p>
        </p:txBody>
      </p:sp>
      <p:sp>
        <p:nvSpPr>
          <p:cNvPr id="4" name="Slide Number Placeholder 3"/>
          <p:cNvSpPr>
            <a:spLocks noGrp="1"/>
          </p:cNvSpPr>
          <p:nvPr>
            <p:ph type="sldNum" sz="quarter" idx="5"/>
          </p:nvPr>
        </p:nvSpPr>
        <p:spPr/>
        <p:txBody>
          <a:bodyPr/>
          <a:lstStyle/>
          <a:p>
            <a:fld id="{9A4EC7EF-95E1-3D44-A982-BC7A3E9C617E}" type="slidenum">
              <a:rPr lang="en-GB" smtClean="0"/>
              <a:t>1</a:t>
            </a:fld>
            <a:endParaRPr lang="en-GB"/>
          </a:p>
        </p:txBody>
      </p:sp>
    </p:spTree>
    <p:extLst>
      <p:ext uri="{BB962C8B-B14F-4D97-AF65-F5344CB8AC3E}">
        <p14:creationId xmlns:p14="http://schemas.microsoft.com/office/powerpoint/2010/main" val="2475756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with the free time that created, we could turn our attention to creating other new reports and summaries.</a:t>
            </a:r>
          </a:p>
          <a:p>
            <a:endParaRPr lang="en-GB" dirty="0"/>
          </a:p>
        </p:txBody>
      </p:sp>
      <p:sp>
        <p:nvSpPr>
          <p:cNvPr id="4" name="Slide Number Placeholder 3"/>
          <p:cNvSpPr>
            <a:spLocks noGrp="1"/>
          </p:cNvSpPr>
          <p:nvPr>
            <p:ph type="sldNum" sz="quarter" idx="5"/>
          </p:nvPr>
        </p:nvSpPr>
        <p:spPr/>
        <p:txBody>
          <a:bodyPr/>
          <a:lstStyle/>
          <a:p>
            <a:fld id="{9A4EC7EF-95E1-3D44-A982-BC7A3E9C617E}" type="slidenum">
              <a:rPr lang="en-GB" smtClean="0"/>
              <a:t>11</a:t>
            </a:fld>
            <a:endParaRPr lang="en-GB"/>
          </a:p>
        </p:txBody>
      </p:sp>
    </p:spTree>
    <p:extLst>
      <p:ext uri="{BB962C8B-B14F-4D97-AF65-F5344CB8AC3E}">
        <p14:creationId xmlns:p14="http://schemas.microsoft.com/office/powerpoint/2010/main" val="194631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you can easily produce reports. Fantastic! Now you need to share them, but you have a large Excel file of email addresses. And because these are parameterised reports, they each need a separate email, and we need to be very careful to send the right report to each group of email addresses so we’re not sharing confidential data.</a:t>
            </a:r>
            <a:br>
              <a:rPr lang="en-GB" dirty="0"/>
            </a:br>
            <a:endParaRPr lang="en-GB" dirty="0"/>
          </a:p>
          <a:p>
            <a:r>
              <a:rPr lang="en-GB" dirty="0"/>
              <a:t>This was the situation in the Estates team, who needed to email reports to all the NHS trusts in England. It was taking several days to manually put together and send out the emails.  But it doesn’t have to be that way! R has got your back.</a:t>
            </a:r>
          </a:p>
        </p:txBody>
      </p:sp>
      <p:sp>
        <p:nvSpPr>
          <p:cNvPr id="4" name="Slide Number Placeholder 3"/>
          <p:cNvSpPr>
            <a:spLocks noGrp="1"/>
          </p:cNvSpPr>
          <p:nvPr>
            <p:ph type="sldNum" sz="quarter" idx="5"/>
          </p:nvPr>
        </p:nvSpPr>
        <p:spPr/>
        <p:txBody>
          <a:bodyPr/>
          <a:lstStyle/>
          <a:p>
            <a:fld id="{9A4EC7EF-95E1-3D44-A982-BC7A3E9C617E}" type="slidenum">
              <a:rPr lang="en-GB" smtClean="0"/>
              <a:t>12</a:t>
            </a:fld>
            <a:endParaRPr lang="en-GB"/>
          </a:p>
        </p:txBody>
      </p:sp>
    </p:spTree>
    <p:extLst>
      <p:ext uri="{BB962C8B-B14F-4D97-AF65-F5344CB8AC3E}">
        <p14:creationId xmlns:p14="http://schemas.microsoft.com/office/powerpoint/2010/main" val="1267447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including the code here, in its entirety, just so you can see that the whole thing is only 58 rows. With this combination of the {</a:t>
            </a:r>
            <a:r>
              <a:rPr lang="en-GB" dirty="0" err="1"/>
              <a:t>emayili</a:t>
            </a:r>
            <a:r>
              <a:rPr lang="en-GB" dirty="0"/>
              <a:t>} package and an SMTP enabled email address it took under half an hour to send all the emails.</a:t>
            </a:r>
          </a:p>
          <a:p>
            <a:endParaRPr lang="en-GB" dirty="0"/>
          </a:p>
        </p:txBody>
      </p:sp>
      <p:sp>
        <p:nvSpPr>
          <p:cNvPr id="4" name="Slide Number Placeholder 3"/>
          <p:cNvSpPr>
            <a:spLocks noGrp="1"/>
          </p:cNvSpPr>
          <p:nvPr>
            <p:ph type="sldNum" sz="quarter" idx="5"/>
          </p:nvPr>
        </p:nvSpPr>
        <p:spPr/>
        <p:txBody>
          <a:bodyPr/>
          <a:lstStyle/>
          <a:p>
            <a:fld id="{9A4EC7EF-95E1-3D44-A982-BC7A3E9C617E}" type="slidenum">
              <a:rPr lang="en-GB" smtClean="0"/>
              <a:t>13</a:t>
            </a:fld>
            <a:endParaRPr lang="en-GB"/>
          </a:p>
        </p:txBody>
      </p:sp>
    </p:spTree>
    <p:extLst>
      <p:ext uri="{BB962C8B-B14F-4D97-AF65-F5344CB8AC3E}">
        <p14:creationId xmlns:p14="http://schemas.microsoft.com/office/powerpoint/2010/main" val="193394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dirty="0">
                <a:effectLst/>
                <a:latin typeface="Helvetica" pitchFamily="2" charset="0"/>
              </a:rPr>
              <a:t>When I joined the Digital Enablement Portfolio Office, this is the template they were using to compile reports.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44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t>The template came with instructions of all the different areas of the CRM that needed to be accessed to get the content to go in the report.</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062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t>The process would take someone a couple of days of manually clicking into different areas…</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13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effectLst/>
                <a:latin typeface="Helvetica" pitchFamily="2" charset="0"/>
              </a:rPr>
              <a:t>…and copy &amp; pasting </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37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effectLst/>
                <a:latin typeface="Helvetica" pitchFamily="2" charset="0"/>
              </a:rPr>
              <a:t>…and copy &amp; pasting </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79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must be a better way!</a:t>
            </a:r>
          </a:p>
        </p:txBody>
      </p:sp>
      <p:sp>
        <p:nvSpPr>
          <p:cNvPr id="4" name="Slide Number Placeholder 3"/>
          <p:cNvSpPr>
            <a:spLocks noGrp="1"/>
          </p:cNvSpPr>
          <p:nvPr>
            <p:ph type="sldNum" sz="quarter" idx="5"/>
          </p:nvPr>
        </p:nvSpPr>
        <p:spPr/>
        <p:txBody>
          <a:bodyPr/>
          <a:lstStyle/>
          <a:p>
            <a:fld id="{9A4EC7EF-95E1-3D44-A982-BC7A3E9C617E}" type="slidenum">
              <a:rPr lang="en-GB" smtClean="0"/>
              <a:t>7</a:t>
            </a:fld>
            <a:endParaRPr lang="en-GB"/>
          </a:p>
        </p:txBody>
      </p:sp>
    </p:spTree>
    <p:extLst>
      <p:ext uri="{BB962C8B-B14F-4D97-AF65-F5344CB8AC3E}">
        <p14:creationId xmlns:p14="http://schemas.microsoft.com/office/powerpoint/2010/main" val="3698110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R and the {officer} package, I built a template that automated the process of pulling all that content into slides.</a:t>
            </a:r>
          </a:p>
        </p:txBody>
      </p:sp>
      <p:sp>
        <p:nvSpPr>
          <p:cNvPr id="4" name="Slide Number Placeholder 3"/>
          <p:cNvSpPr>
            <a:spLocks noGrp="1"/>
          </p:cNvSpPr>
          <p:nvPr>
            <p:ph type="sldNum" sz="quarter" idx="5"/>
          </p:nvPr>
        </p:nvSpPr>
        <p:spPr/>
        <p:txBody>
          <a:bodyPr/>
          <a:lstStyle/>
          <a:p>
            <a:fld id="{9A4EC7EF-95E1-3D44-A982-BC7A3E9C617E}" type="slidenum">
              <a:rPr lang="en-GB" smtClean="0"/>
              <a:t>8</a:t>
            </a:fld>
            <a:endParaRPr lang="en-GB"/>
          </a:p>
        </p:txBody>
      </p:sp>
    </p:spTree>
    <p:extLst>
      <p:ext uri="{BB962C8B-B14F-4D97-AF65-F5344CB8AC3E}">
        <p14:creationId xmlns:p14="http://schemas.microsoft.com/office/powerpoint/2010/main" val="356229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you have the code set up for 1 slide, it’s easy to just loop through it for all the programmes. That proved really popular, so then programmes asked, “ Can we do that at workstream level?” Yes we can!</a:t>
            </a:r>
            <a:br>
              <a:rPr lang="en-GB" dirty="0"/>
            </a:br>
            <a:br>
              <a:rPr lang="en-GB" dirty="0"/>
            </a:br>
            <a:r>
              <a:rPr lang="en-GB" dirty="0"/>
              <a:t>Reusing the code for a different area involved changing path to the data source in 3 places.</a:t>
            </a:r>
          </a:p>
        </p:txBody>
      </p:sp>
      <p:sp>
        <p:nvSpPr>
          <p:cNvPr id="4" name="Slide Number Placeholder 3"/>
          <p:cNvSpPr>
            <a:spLocks noGrp="1"/>
          </p:cNvSpPr>
          <p:nvPr>
            <p:ph type="sldNum" sz="quarter" idx="5"/>
          </p:nvPr>
        </p:nvSpPr>
        <p:spPr/>
        <p:txBody>
          <a:bodyPr/>
          <a:lstStyle/>
          <a:p>
            <a:fld id="{9A4EC7EF-95E1-3D44-A982-BC7A3E9C617E}" type="slidenum">
              <a:rPr lang="en-GB" smtClean="0"/>
              <a:t>10</a:t>
            </a:fld>
            <a:endParaRPr lang="en-GB"/>
          </a:p>
        </p:txBody>
      </p:sp>
    </p:spTree>
    <p:extLst>
      <p:ext uri="{BB962C8B-B14F-4D97-AF65-F5344CB8AC3E}">
        <p14:creationId xmlns:p14="http://schemas.microsoft.com/office/powerpoint/2010/main" val="4168621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eading, content, basic text one co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2DDCA5-A307-96EA-64A8-CCBA8E5F6393}"/>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347413" y="3166643"/>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3" name="Content Placeholder 2"/>
          <p:cNvSpPr>
            <a:spLocks noGrp="1"/>
          </p:cNvSpPr>
          <p:nvPr>
            <p:ph idx="1" hasCustomPrompt="1"/>
          </p:nvPr>
        </p:nvSpPr>
        <p:spPr>
          <a:xfrm>
            <a:off x="412708" y="2106000"/>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accent6"/>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45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CON Grid Boxes 2UP Grey">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B26CA0-4967-284E-42B6-5686F8C6B07B}"/>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2000"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432000"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4324378"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Lst>
          </p:cNvPr>
          <p:cNvSpPr/>
          <p:nvPr userDrawn="1"/>
        </p:nvSpPr>
        <p:spPr>
          <a:xfrm>
            <a:off x="4324378"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itle 1">
            <a:extLst>
              <a:ext uri="{FF2B5EF4-FFF2-40B4-BE49-F238E27FC236}">
                <a16:creationId xmlns:a16="http://schemas.microsoft.com/office/drawing/2014/main" id="{C5DD270E-858A-0745-A4F5-3FE5B49194FA}"/>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3" name="Picture 2">
            <a:extLst>
              <a:ext uri="{FF2B5EF4-FFF2-40B4-BE49-F238E27FC236}">
                <a16:creationId xmlns:a16="http://schemas.microsoft.com/office/drawing/2014/main" id="{6FD787DC-00EF-B13A-FE97-CE51273E8674}"/>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5" name="Straight Connector 4">
            <a:extLst>
              <a:ext uri="{FF2B5EF4-FFF2-40B4-BE49-F238E27FC236}">
                <a16:creationId xmlns:a16="http://schemas.microsoft.com/office/drawing/2014/main" id="{20783BA3-377B-7D8A-0B7B-91C314676A0C}"/>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1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Grid, Titles 4UP Grey">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8BBC9FB-69CA-ACB9-E6B9-6E2830215B65}"/>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Top Corners Rounded 17">
            <a:extLst>
              <a:ext uri="{FF2B5EF4-FFF2-40B4-BE49-F238E27FC236}">
                <a16:creationId xmlns:a16="http://schemas.microsoft.com/office/drawing/2014/main" id="{205929B3-ED58-E54F-B724-E24FB5F163DF}"/>
              </a:ext>
            </a:extLst>
          </p:cNvPr>
          <p:cNvSpPr/>
          <p:nvPr userDrawn="1"/>
        </p:nvSpPr>
        <p:spPr>
          <a:xfrm>
            <a:off x="43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32000"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92000"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439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3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Lst>
          </p:cNvPr>
          <p:cNvSpPr/>
          <p:nvPr userDrawn="1"/>
        </p:nvSpPr>
        <p:spPr>
          <a:xfrm>
            <a:off x="43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9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Lst>
          </p:cNvPr>
          <p:cNvSpPr/>
          <p:nvPr userDrawn="1"/>
        </p:nvSpPr>
        <p:spPr>
          <a:xfrm>
            <a:off x="439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7F5640E1-FA0E-4F42-9387-CD7C434D28C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3" name="Text Placeholder 2">
            <a:extLst>
              <a:ext uri="{FF2B5EF4-FFF2-40B4-BE49-F238E27FC236}">
                <a16:creationId xmlns:a16="http://schemas.microsoft.com/office/drawing/2014/main" id="{AEF555C5-A77A-2E44-BAF7-246298421E13}"/>
              </a:ext>
            </a:extLst>
          </p:cNvPr>
          <p:cNvSpPr>
            <a:spLocks noGrp="1"/>
          </p:cNvSpPr>
          <p:nvPr>
            <p:ph type="body" sz="quarter" idx="18" hasCustomPrompt="1"/>
          </p:nvPr>
        </p:nvSpPr>
        <p:spPr>
          <a:xfrm>
            <a:off x="540000" y="1296000"/>
            <a:ext cx="3348000" cy="684000"/>
          </a:xfrm>
        </p:spPr>
        <p:txBody>
          <a:bodyPr anchor="ctr"/>
          <a:lstStyle>
            <a:lvl1pPr algn="ctr">
              <a:buNone/>
              <a:defRPr sz="2200" b="1">
                <a:solidFill>
                  <a:schemeClr val="accent6"/>
                </a:solidFill>
              </a:defRPr>
            </a:lvl1pPr>
          </a:lstStyle>
          <a:p>
            <a:pPr lvl="0"/>
            <a:r>
              <a:rPr lang="en-GB"/>
              <a:t>Insert title</a:t>
            </a:r>
          </a:p>
        </p:txBody>
      </p:sp>
      <p:sp>
        <p:nvSpPr>
          <p:cNvPr id="22" name="Text Placeholder 2">
            <a:extLst>
              <a:ext uri="{FF2B5EF4-FFF2-40B4-BE49-F238E27FC236}">
                <a16:creationId xmlns:a16="http://schemas.microsoft.com/office/drawing/2014/main" id="{D4B913F3-B51C-1F4F-BA00-F024BBF468C2}"/>
              </a:ext>
            </a:extLst>
          </p:cNvPr>
          <p:cNvSpPr>
            <a:spLocks noGrp="1"/>
          </p:cNvSpPr>
          <p:nvPr>
            <p:ph type="body" sz="quarter" idx="19" hasCustomPrompt="1"/>
          </p:nvPr>
        </p:nvSpPr>
        <p:spPr>
          <a:xfrm>
            <a:off x="4500000" y="1302462"/>
            <a:ext cx="3348000" cy="684000"/>
          </a:xfrm>
        </p:spPr>
        <p:txBody>
          <a:bodyPr anchor="ctr"/>
          <a:lstStyle>
            <a:lvl1pPr algn="ctr">
              <a:buNone/>
              <a:defRPr sz="2200" b="1">
                <a:solidFill>
                  <a:schemeClr val="accent6"/>
                </a:solidFill>
              </a:defRPr>
            </a:lvl1pPr>
          </a:lstStyle>
          <a:p>
            <a:pPr lvl="0"/>
            <a:r>
              <a:rPr lang="en-GB"/>
              <a:t>Insert title</a:t>
            </a:r>
          </a:p>
        </p:txBody>
      </p:sp>
      <p:sp>
        <p:nvSpPr>
          <p:cNvPr id="30" name="Text Placeholder 2">
            <a:extLst>
              <a:ext uri="{FF2B5EF4-FFF2-40B4-BE49-F238E27FC236}">
                <a16:creationId xmlns:a16="http://schemas.microsoft.com/office/drawing/2014/main" id="{9A16CC21-F99A-6F47-A063-FA9FE06BAE1A}"/>
              </a:ext>
            </a:extLst>
          </p:cNvPr>
          <p:cNvSpPr>
            <a:spLocks noGrp="1"/>
          </p:cNvSpPr>
          <p:nvPr>
            <p:ph type="body" sz="quarter" idx="20" hasCustomPrompt="1"/>
          </p:nvPr>
        </p:nvSpPr>
        <p:spPr>
          <a:xfrm>
            <a:off x="540000" y="3852000"/>
            <a:ext cx="3348000" cy="684000"/>
          </a:xfrm>
        </p:spPr>
        <p:txBody>
          <a:bodyPr anchor="ctr"/>
          <a:lstStyle>
            <a:lvl1pPr algn="ctr">
              <a:buNone/>
              <a:defRPr sz="2200" b="1">
                <a:solidFill>
                  <a:schemeClr val="accent6"/>
                </a:solidFill>
              </a:defRPr>
            </a:lvl1pPr>
          </a:lstStyle>
          <a:p>
            <a:pPr lvl="0"/>
            <a:r>
              <a:rPr lang="en-GB"/>
              <a:t>Insert title</a:t>
            </a:r>
          </a:p>
        </p:txBody>
      </p:sp>
      <p:sp>
        <p:nvSpPr>
          <p:cNvPr id="31" name="Text Placeholder 2">
            <a:extLst>
              <a:ext uri="{FF2B5EF4-FFF2-40B4-BE49-F238E27FC236}">
                <a16:creationId xmlns:a16="http://schemas.microsoft.com/office/drawing/2014/main" id="{511DBD00-D83F-EF49-900D-B6C65CED2738}"/>
              </a:ext>
            </a:extLst>
          </p:cNvPr>
          <p:cNvSpPr>
            <a:spLocks noGrp="1"/>
          </p:cNvSpPr>
          <p:nvPr>
            <p:ph type="body" sz="quarter" idx="21" hasCustomPrompt="1"/>
          </p:nvPr>
        </p:nvSpPr>
        <p:spPr>
          <a:xfrm>
            <a:off x="4500000" y="3852000"/>
            <a:ext cx="3348000" cy="684000"/>
          </a:xfrm>
        </p:spPr>
        <p:txBody>
          <a:bodyPr anchor="ctr"/>
          <a:lstStyle>
            <a:lvl1pPr algn="ctr">
              <a:buNone/>
              <a:defRPr sz="2200" b="1">
                <a:solidFill>
                  <a:schemeClr val="accent6"/>
                </a:solidFill>
              </a:defRPr>
            </a:lvl1pPr>
          </a:lstStyle>
          <a:p>
            <a:pPr lvl="0"/>
            <a:r>
              <a:rPr lang="en-GB"/>
              <a:t>Insert title</a:t>
            </a:r>
          </a:p>
        </p:txBody>
      </p:sp>
      <p:cxnSp>
        <p:nvCxnSpPr>
          <p:cNvPr id="29" name="Straight Connector 28">
            <a:extLst>
              <a:ext uri="{FF2B5EF4-FFF2-40B4-BE49-F238E27FC236}">
                <a16:creationId xmlns:a16="http://schemas.microsoft.com/office/drawing/2014/main" id="{59357DCD-A469-B34A-A880-D744CA731C1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A4CC6C-41AA-2D50-A8B9-63559566F418}"/>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2714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190978-5FC4-6858-371C-AF3DAD50E21F}"/>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“Showcase quotation</a:t>
            </a:r>
            <a:br>
              <a:rPr lang="en-GB"/>
            </a:br>
            <a:r>
              <a:rPr lang="en-GB"/>
              <a:t>with left aligned text over multiple lines. Try to keep</a:t>
            </a:r>
            <a:br>
              <a:rPr lang="en-GB"/>
            </a:br>
            <a:r>
              <a:rPr lang="en-GB"/>
              <a:t>it to four lines if </a:t>
            </a:r>
            <a:r>
              <a:rPr lang="en-GB" err="1"/>
              <a:t>poss</a:t>
            </a:r>
            <a:r>
              <a:rPr lang="en-GB"/>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Name Surname,</a:t>
            </a:r>
            <a:br>
              <a:rPr lang="en-GB"/>
            </a:br>
            <a:r>
              <a:rPr lang="en-GB"/>
              <a:t>Job Title</a:t>
            </a:r>
          </a:p>
        </p:txBody>
      </p:sp>
      <p:cxnSp>
        <p:nvCxnSpPr>
          <p:cNvPr id="8" name="Straight Connector 7">
            <a:extLst>
              <a:ext uri="{FF2B5EF4-FFF2-40B4-BE49-F238E27FC236}">
                <a16:creationId xmlns:a16="http://schemas.microsoft.com/office/drawing/2014/main" id="{B43FE3F0-85CD-934D-A3A3-CF2B78D73A35}"/>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1277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Lst>
          </p:cNvPr>
          <p:cNvPicPr>
            <a:picLocks noChangeAspect="1"/>
          </p:cNvPicPr>
          <p:nvPr userDrawn="1"/>
        </p:nvPicPr>
        <p:blipFill>
          <a:blip r:embed="rId2"/>
          <a:src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6" name="Text Placeholder 7">
            <a:extLst>
              <a:ext uri="{FF2B5EF4-FFF2-40B4-BE49-F238E27FC236}">
                <a16:creationId xmlns:a16="http://schemas.microsoft.com/office/drawing/2014/main" id="{D43F37B1-1F8A-2CA4-9D19-C0E420FB42AE}"/>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Heading label</a:t>
            </a:r>
          </a:p>
        </p:txBody>
      </p:sp>
      <p:sp>
        <p:nvSpPr>
          <p:cNvPr id="7" name="TextBox 6">
            <a:extLst>
              <a:ext uri="{FF2B5EF4-FFF2-40B4-BE49-F238E27FC236}">
                <a16:creationId xmlns:a16="http://schemas.microsoft.com/office/drawing/2014/main" id="{2DFAD1B1-54FF-2FC6-D407-337D3737411D}"/>
              </a:ext>
            </a:extLst>
          </p:cNvPr>
          <p:cNvSpPr txBox="1"/>
          <p:nvPr userDrawn="1"/>
        </p:nvSpPr>
        <p:spPr>
          <a:xfrm>
            <a:off x="1245609" y="2349016"/>
            <a:ext cx="3552728" cy="1200329"/>
          </a:xfrm>
          <a:prstGeom prst="rect">
            <a:avLst/>
          </a:prstGeom>
          <a:noFill/>
        </p:spPr>
        <p:txBody>
          <a:bodyPr wrap="square" rtlCol="0">
            <a:spAutoFit/>
          </a:bodyPr>
          <a:lstStyle/>
          <a:p>
            <a:r>
              <a:rPr lang="en-GB"/>
              <a:t>Text content goes over single column. Text content here goes over single column. Text content here goes over single column.  </a:t>
            </a:r>
          </a:p>
        </p:txBody>
      </p:sp>
    </p:spTree>
    <p:extLst>
      <p:ext uri="{BB962C8B-B14F-4D97-AF65-F5344CB8AC3E}">
        <p14:creationId xmlns:p14="http://schemas.microsoft.com/office/powerpoint/2010/main" val="40386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Lst>
          </p:cNvPr>
          <p:cNvPicPr>
            <a:picLocks noChangeAspect="1"/>
          </p:cNvPicPr>
          <p:nvPr userDrawn="1"/>
        </p:nvPicPr>
        <p:blipFill>
          <a:blip r:embed="rId2"/>
          <a:srcRect/>
          <a:stretch/>
        </p:blipFill>
        <p:spPr>
          <a:xfrm>
            <a:off x="1" y="0"/>
            <a:ext cx="12191998"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3" name="Text Placeholder 7">
            <a:extLst>
              <a:ext uri="{FF2B5EF4-FFF2-40B4-BE49-F238E27FC236}">
                <a16:creationId xmlns:a16="http://schemas.microsoft.com/office/drawing/2014/main" id="{BA16B251-D1BB-394C-319F-40E8F04D7FB9}"/>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Heading label</a:t>
            </a:r>
          </a:p>
        </p:txBody>
      </p:sp>
      <p:sp>
        <p:nvSpPr>
          <p:cNvPr id="6" name="TextBox 5">
            <a:extLst>
              <a:ext uri="{FF2B5EF4-FFF2-40B4-BE49-F238E27FC236}">
                <a16:creationId xmlns:a16="http://schemas.microsoft.com/office/drawing/2014/main" id="{20A68404-D948-7642-8BC6-F42E883389E5}"/>
              </a:ext>
            </a:extLst>
          </p:cNvPr>
          <p:cNvSpPr txBox="1"/>
          <p:nvPr userDrawn="1"/>
        </p:nvSpPr>
        <p:spPr>
          <a:xfrm>
            <a:off x="1245609" y="2349016"/>
            <a:ext cx="3552728" cy="1200329"/>
          </a:xfrm>
          <a:prstGeom prst="rect">
            <a:avLst/>
          </a:prstGeom>
          <a:noFill/>
        </p:spPr>
        <p:txBody>
          <a:bodyPr wrap="square" rtlCol="0">
            <a:spAutoFit/>
          </a:bodyPr>
          <a:lstStyle/>
          <a:p>
            <a:r>
              <a:rPr lang="en-GB"/>
              <a:t>Text content goes over single column. Text content here goes over single column. Text content here goes over single column.  </a:t>
            </a:r>
          </a:p>
        </p:txBody>
      </p:sp>
    </p:spTree>
    <p:extLst>
      <p:ext uri="{BB962C8B-B14F-4D97-AF65-F5344CB8AC3E}">
        <p14:creationId xmlns:p14="http://schemas.microsoft.com/office/powerpoint/2010/main" val="405208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e and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2196E5-15CA-15E3-1E10-32B3D19927EF}"/>
              </a:ext>
            </a:extLst>
          </p:cNvPr>
          <p:cNvPicPr>
            <a:picLocks noChangeAspect="1"/>
          </p:cNvPicPr>
          <p:nvPr userDrawn="1"/>
        </p:nvPicPr>
        <p:blipFill>
          <a:blip r:embed="rId2"/>
          <a:src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6" name="Picture Placeholder 6">
            <a:extLst>
              <a:ext uri="{FF2B5EF4-FFF2-40B4-BE49-F238E27FC236}">
                <a16:creationId xmlns:a16="http://schemas.microsoft.com/office/drawing/2014/main" id="{652C93B3-5A12-5AAD-2ACF-93939EE7FBF5}"/>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2" name="TextBox 1">
            <a:extLst>
              <a:ext uri="{FF2B5EF4-FFF2-40B4-BE49-F238E27FC236}">
                <a16:creationId xmlns:a16="http://schemas.microsoft.com/office/drawing/2014/main" id="{B77551A3-9BAE-400C-B485-0F4ED3DB7306}"/>
              </a:ext>
            </a:extLst>
          </p:cNvPr>
          <p:cNvSpPr txBox="1"/>
          <p:nvPr userDrawn="1"/>
        </p:nvSpPr>
        <p:spPr>
          <a:xfrm>
            <a:off x="1245609" y="2349016"/>
            <a:ext cx="3552728" cy="1384995"/>
          </a:xfrm>
          <a:prstGeom prst="rect">
            <a:avLst/>
          </a:prstGeom>
          <a:noFill/>
        </p:spPr>
        <p:txBody>
          <a:bodyPr wrap="square" rtlCol="0">
            <a:spAutoFit/>
          </a:bodyPr>
          <a:lstStyle/>
          <a:p>
            <a:r>
              <a:rPr lang="en-GB" sz="2800" b="1"/>
              <a:t>“Quote text here. Quote text here. Quote text here.”</a:t>
            </a:r>
          </a:p>
        </p:txBody>
      </p:sp>
    </p:spTree>
    <p:extLst>
      <p:ext uri="{BB962C8B-B14F-4D97-AF65-F5344CB8AC3E}">
        <p14:creationId xmlns:p14="http://schemas.microsoft.com/office/powerpoint/2010/main" val="28418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and image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2" name="Picture Placeholder 6">
            <a:extLst>
              <a:ext uri="{FF2B5EF4-FFF2-40B4-BE49-F238E27FC236}">
                <a16:creationId xmlns:a16="http://schemas.microsoft.com/office/drawing/2014/main" id="{EA7B0BA1-E61A-5019-0AA4-5328CA2AB0E1}"/>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 </a:t>
            </a:r>
          </a:p>
        </p:txBody>
      </p:sp>
      <p:pic>
        <p:nvPicPr>
          <p:cNvPr id="6" name="Picture 5">
            <a:extLst>
              <a:ext uri="{FF2B5EF4-FFF2-40B4-BE49-F238E27FC236}">
                <a16:creationId xmlns:a16="http://schemas.microsoft.com/office/drawing/2014/main" id="{CEB4F947-0C85-DAF2-683C-40847EF7F07B}"/>
              </a:ext>
            </a:extLst>
          </p:cNvPr>
          <p:cNvPicPr>
            <a:picLocks noChangeAspect="1"/>
          </p:cNvPicPr>
          <p:nvPr userDrawn="1"/>
        </p:nvPicPr>
        <p:blipFill>
          <a:blip r:embed="rId2"/>
          <a:src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072D8FDB-A40F-9C14-5A8C-BCBBA006B64D}"/>
              </a:ext>
            </a:extLst>
          </p:cNvPr>
          <p:cNvSpPr txBox="1"/>
          <p:nvPr userDrawn="1"/>
        </p:nvSpPr>
        <p:spPr>
          <a:xfrm>
            <a:off x="1245609" y="2349016"/>
            <a:ext cx="3552728" cy="1384995"/>
          </a:xfrm>
          <a:prstGeom prst="rect">
            <a:avLst/>
          </a:prstGeom>
          <a:noFill/>
        </p:spPr>
        <p:txBody>
          <a:bodyPr wrap="square" rtlCol="0">
            <a:spAutoFit/>
          </a:bodyPr>
          <a:lstStyle/>
          <a:p>
            <a:r>
              <a:rPr lang="en-GB" sz="2800" b="1"/>
              <a:t>“Quote text here. Quote text here. Quote text here.”</a:t>
            </a:r>
          </a:p>
        </p:txBody>
      </p:sp>
    </p:spTree>
    <p:extLst>
      <p:ext uri="{BB962C8B-B14F-4D97-AF65-F5344CB8AC3E}">
        <p14:creationId xmlns:p14="http://schemas.microsoft.com/office/powerpoint/2010/main" val="12316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reaker Heading1-Blue-DarkBlueA">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C30C3909-1482-1013-E118-A2CE0A1DD3D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82932" y="3564000"/>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82932" y="2520000"/>
            <a:ext cx="6948488" cy="96361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33411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Breaker Heading1-Blue-DarkBlue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7092F3-915E-341D-8AD1-B8E398E9BFA4}"/>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hart&#10;&#10;Description automatically generated with medium confidence">
            <a:extLst>
              <a:ext uri="{FF2B5EF4-FFF2-40B4-BE49-F238E27FC236}">
                <a16:creationId xmlns:a16="http://schemas.microsoft.com/office/drawing/2014/main" id="{0AF6C2AD-0E53-2A94-6EDF-C2BC1C35E66B}"/>
              </a:ext>
            </a:extLst>
          </p:cNvPr>
          <p:cNvPicPr>
            <a:picLocks noChangeAspect="1"/>
          </p:cNvPicPr>
          <p:nvPr userDrawn="1"/>
        </p:nvPicPr>
        <p:blipFill>
          <a:blip r:embed="rId2"/>
          <a:stretch>
            <a:fillRect/>
          </a:stretch>
        </p:blipFill>
        <p:spPr>
          <a:xfrm>
            <a:off x="-216747" y="-121920"/>
            <a:ext cx="12408747" cy="697992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612000"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612000"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210589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Breaker Heading1-Blue-DarkBlue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9A4BA-CD7C-BF8C-6221-BCB58BC96EC4}"/>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picture containing icon&#10;&#10;Description automatically generated">
            <a:extLst>
              <a:ext uri="{FF2B5EF4-FFF2-40B4-BE49-F238E27FC236}">
                <a16:creationId xmlns:a16="http://schemas.microsoft.com/office/drawing/2014/main" id="{2D07C2D6-AB1B-B84B-BC13-7D79E8BCFCF8}"/>
              </a:ext>
            </a:extLst>
          </p:cNvPr>
          <p:cNvPicPr>
            <a:picLocks noChangeAspect="1"/>
          </p:cNvPicPr>
          <p:nvPr userDrawn="1"/>
        </p:nvPicPr>
        <p:blipFill>
          <a:blip r:embed="rId2"/>
          <a:stretch>
            <a:fillRect/>
          </a:stretch>
        </p:blipFill>
        <p:spPr>
          <a:xfrm>
            <a:off x="-52265" y="-122410"/>
            <a:ext cx="12499929" cy="703121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91916"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136091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ront title slid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74A26B3-AA54-E4E3-F815-2DD0B5B502BC}"/>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descr="A picture containing icon&#10;&#10;Description automatically generated">
            <a:extLst>
              <a:ext uri="{FF2B5EF4-FFF2-40B4-BE49-F238E27FC236}">
                <a16:creationId xmlns:a16="http://schemas.microsoft.com/office/drawing/2014/main" id="{598E9D71-498A-0294-DB92-FA8A45963CAF}"/>
              </a:ext>
            </a:extLst>
          </p:cNvPr>
          <p:cNvPicPr>
            <a:picLocks noChangeAspect="1"/>
          </p:cNvPicPr>
          <p:nvPr userDrawn="1"/>
        </p:nvPicPr>
        <p:blipFill>
          <a:blip r:embed="rId2"/>
          <a:stretch>
            <a:fillRect/>
          </a:stretch>
        </p:blipFill>
        <p:spPr>
          <a:xfrm>
            <a:off x="2330720" y="-508517"/>
            <a:ext cx="11319578" cy="8005665"/>
          </a:xfrm>
          <a:prstGeom prst="rect">
            <a:avLst/>
          </a:prstGeom>
        </p:spPr>
      </p:pic>
      <p:sp>
        <p:nvSpPr>
          <p:cNvPr id="2" name="Title 1">
            <a:extLst>
              <a:ext uri="{FF2B5EF4-FFF2-40B4-BE49-F238E27FC236}">
                <a16:creationId xmlns:a16="http://schemas.microsoft.com/office/drawing/2014/main" id="{7CD054BE-B63C-B248-A010-D04767679CD8}"/>
              </a:ext>
            </a:extLst>
          </p:cNvPr>
          <p:cNvSpPr>
            <a:spLocks noGrp="1"/>
          </p:cNvSpPr>
          <p:nvPr>
            <p:ph type="ctrTitle" hasCustomPrompt="1"/>
          </p:nvPr>
        </p:nvSpPr>
        <p:spPr>
          <a:xfrm>
            <a:off x="432000" y="1002268"/>
            <a:ext cx="4643853" cy="2507695"/>
          </a:xfrm>
          <a:prstGeom prst="rect">
            <a:avLst/>
          </a:prstGeom>
        </p:spPr>
        <p:txBody>
          <a:bodyPr lIns="0" tIns="0" rIns="0" bIns="0" anchor="b">
            <a:noAutofit/>
          </a:bodyPr>
          <a:lstStyle>
            <a:lvl1pPr algn="l">
              <a:defRPr sz="5400" b="1" spc="-30" baseline="0">
                <a:solidFill>
                  <a:schemeClr val="tx1"/>
                </a:solidFill>
              </a:defRPr>
            </a:lvl1pPr>
          </a:lstStyle>
          <a:p>
            <a:r>
              <a:rPr lang="en-GB"/>
              <a:t>Presentation title</a:t>
            </a:r>
          </a:p>
        </p:txBody>
      </p:sp>
      <p:sp>
        <p:nvSpPr>
          <p:cNvPr id="3" name="Subtitle 2">
            <a:extLst>
              <a:ext uri="{FF2B5EF4-FFF2-40B4-BE49-F238E27FC236}">
                <a16:creationId xmlns:a16="http://schemas.microsoft.com/office/drawing/2014/main" id="{AEB3AB80-4EA2-FC4A-9654-92EF4DFF45D6}"/>
              </a:ext>
            </a:extLst>
          </p:cNvPr>
          <p:cNvSpPr>
            <a:spLocks noGrp="1"/>
          </p:cNvSpPr>
          <p:nvPr>
            <p:ph type="subTitle" idx="1"/>
          </p:nvPr>
        </p:nvSpPr>
        <p:spPr>
          <a:xfrm>
            <a:off x="432000" y="3600000"/>
            <a:ext cx="7973051" cy="1024967"/>
          </a:xfrm>
          <a:prstGeom prst="rect">
            <a:avLst/>
          </a:prstGeom>
        </p:spPr>
        <p:txBody>
          <a:bodyPr lIns="0" tIns="0" rIns="0" bIns="0">
            <a:normAutofit/>
          </a:bodyPr>
          <a:lstStyle>
            <a:lvl1pPr marL="0" indent="0" algn="l">
              <a:buNone/>
              <a:defRPr sz="2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6" name="Slide Number Placeholder 5">
            <a:extLst>
              <a:ext uri="{FF2B5EF4-FFF2-40B4-BE49-F238E27FC236}">
                <a16:creationId xmlns:a16="http://schemas.microsoft.com/office/drawing/2014/main" id="{DA80857E-40D1-074A-8CBC-E3E38E695791}"/>
              </a:ext>
            </a:extLst>
          </p:cNvPr>
          <p:cNvSpPr>
            <a:spLocks noGrp="1"/>
          </p:cNvSpPr>
          <p:nvPr>
            <p:ph type="sldNum" sz="quarter" idx="12"/>
          </p:nvPr>
        </p:nvSpPr>
        <p:spPr>
          <a:xfrm>
            <a:off x="8610600" y="6356350"/>
            <a:ext cx="3002280" cy="365125"/>
          </a:xfrm>
          <a:prstGeom prst="rect">
            <a:avLst/>
          </a:prstGeom>
        </p:spPr>
        <p:txBody>
          <a:bodyPr/>
          <a:lstStyle/>
          <a:p>
            <a:fld id="{B8B67EA4-DCE3-FB49-A794-A4595EF638BC}" type="slidenum">
              <a:rPr lang="en-GB" smtClean="0"/>
              <a:t>‹#›</a:t>
            </a:fld>
            <a:endParaRPr lang="en-GB"/>
          </a:p>
        </p:txBody>
      </p:sp>
      <p:sp>
        <p:nvSpPr>
          <p:cNvPr id="12" name="TextBox 11">
            <a:extLst>
              <a:ext uri="{FF2B5EF4-FFF2-40B4-BE49-F238E27FC236}">
                <a16:creationId xmlns:a16="http://schemas.microsoft.com/office/drawing/2014/main" id="{391DEB39-6B31-D948-AF21-75D8DF423B1B}"/>
              </a:ext>
            </a:extLst>
          </p:cNvPr>
          <p:cNvSpPr txBox="1"/>
          <p:nvPr userDrawn="1"/>
        </p:nvSpPr>
        <p:spPr>
          <a:xfrm>
            <a:off x="3225114" y="601774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10">
            <a:extLst>
              <a:ext uri="{FF2B5EF4-FFF2-40B4-BE49-F238E27FC236}">
                <a16:creationId xmlns:a16="http://schemas.microsoft.com/office/drawing/2014/main" id="{78E63D1E-5669-124C-90CA-03B13A7D7AE0}"/>
              </a:ext>
            </a:extLst>
          </p:cNvPr>
          <p:cNvSpPr>
            <a:spLocks noGrp="1"/>
          </p:cNvSpPr>
          <p:nvPr>
            <p:ph type="body" sz="quarter" idx="13"/>
          </p:nvPr>
        </p:nvSpPr>
        <p:spPr>
          <a:xfrm>
            <a:off x="432000" y="5760000"/>
            <a:ext cx="6259513" cy="488950"/>
          </a:xfrm>
          <a:prstGeom prst="rect">
            <a:avLst/>
          </a:prstGeom>
        </p:spPr>
        <p:txBody>
          <a:bodyPr lIns="0" tIns="0" rIns="0" bIns="0">
            <a:normAutofit/>
          </a:bodyPr>
          <a:lstStyle>
            <a:lvl1pPr marL="0" indent="0">
              <a:lnSpc>
                <a:spcPct val="100000"/>
              </a:lnSpc>
              <a:spcBef>
                <a:spcPts val="0"/>
              </a:spcBef>
              <a:buNone/>
              <a:defRPr sz="2400">
                <a:solidFill>
                  <a:schemeClr val="accent6"/>
                </a:solidFill>
              </a:defRPr>
            </a:lvl1pPr>
            <a:lvl2pPr marL="357188" indent="0">
              <a:buNone/>
              <a:defRPr>
                <a:solidFill>
                  <a:schemeClr val="accent2"/>
                </a:solidFill>
              </a:defRPr>
            </a:lvl2pPr>
            <a:lvl3pPr marL="714375" indent="0">
              <a:buNone/>
              <a:defRPr>
                <a:solidFill>
                  <a:schemeClr val="accent2"/>
                </a:solidFill>
              </a:defRPr>
            </a:lvl3pPr>
            <a:lvl4pPr marL="1081087" indent="0">
              <a:buNone/>
              <a:defRPr>
                <a:solidFill>
                  <a:schemeClr val="accent2"/>
                </a:solidFill>
              </a:defRPr>
            </a:lvl4pPr>
            <a:lvl5pPr marL="1438275" indent="0">
              <a:buNone/>
              <a:defRPr>
                <a:solidFill>
                  <a:schemeClr val="accent2"/>
                </a:solidFill>
              </a:defRPr>
            </a:lvl5pPr>
          </a:lstStyle>
          <a:p>
            <a:pPr lvl="0"/>
            <a:r>
              <a:rPr lang="en-GB"/>
              <a:t>Click to edit Master text styles</a:t>
            </a:r>
          </a:p>
        </p:txBody>
      </p:sp>
      <p:sp>
        <p:nvSpPr>
          <p:cNvPr id="4" name="TextBox 3">
            <a:extLst>
              <a:ext uri="{FF2B5EF4-FFF2-40B4-BE49-F238E27FC236}">
                <a16:creationId xmlns:a16="http://schemas.microsoft.com/office/drawing/2014/main" id="{4DF2A1D7-0D87-D844-942F-FEAD20579184}"/>
              </a:ext>
            </a:extLst>
          </p:cNvPr>
          <p:cNvSpPr txBox="1"/>
          <p:nvPr userDrawn="1"/>
        </p:nvSpPr>
        <p:spPr>
          <a:xfrm>
            <a:off x="9233452" y="5486400"/>
            <a:ext cx="184731" cy="369332"/>
          </a:xfrm>
          <a:prstGeom prst="rect">
            <a:avLst/>
          </a:prstGeom>
          <a:noFill/>
        </p:spPr>
        <p:txBody>
          <a:bodyPr wrap="none" rtlCol="0">
            <a:spAutoFit/>
          </a:bodyPr>
          <a:lstStyle/>
          <a:p>
            <a:endParaRPr lang="en-US"/>
          </a:p>
        </p:txBody>
      </p:sp>
      <p:pic>
        <p:nvPicPr>
          <p:cNvPr id="9" name="Picture 8" descr="Logo&#10;&#10;Description automatically generated">
            <a:extLst>
              <a:ext uri="{FF2B5EF4-FFF2-40B4-BE49-F238E27FC236}">
                <a16:creationId xmlns:a16="http://schemas.microsoft.com/office/drawing/2014/main" id="{28D04FEF-6120-D9DF-6018-2393FD137B8B}"/>
              </a:ext>
            </a:extLst>
          </p:cNvPr>
          <p:cNvPicPr>
            <a:picLocks noChangeAspect="1"/>
          </p:cNvPicPr>
          <p:nvPr userDrawn="1"/>
        </p:nvPicPr>
        <p:blipFill>
          <a:blip r:embed="rId3"/>
          <a:stretch>
            <a:fillRect/>
          </a:stretch>
        </p:blipFill>
        <p:spPr>
          <a:xfrm>
            <a:off x="10551045" y="364425"/>
            <a:ext cx="1208955" cy="979789"/>
          </a:xfrm>
          <a:prstGeom prst="rect">
            <a:avLst/>
          </a:prstGeom>
        </p:spPr>
      </p:pic>
    </p:spTree>
    <p:extLst>
      <p:ext uri="{BB962C8B-B14F-4D97-AF65-F5344CB8AC3E}">
        <p14:creationId xmlns:p14="http://schemas.microsoft.com/office/powerpoint/2010/main" val="774542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reaker Heading1-Blue-DarkBlueA">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268FFC32-6059-0DED-CEB1-02D4D3CCBC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54598"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54598"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17417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line slide with image A">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11" name="Rectangle 10">
            <a:extLst>
              <a:ext uri="{FF2B5EF4-FFF2-40B4-BE49-F238E27FC236}">
                <a16:creationId xmlns:a16="http://schemas.microsoft.com/office/drawing/2014/main" id="{72C3761D-E146-5B7A-CD68-6CC98EA19A5F}"/>
              </a:ext>
            </a:extLst>
          </p:cNvPr>
          <p:cNvSpPr/>
          <p:nvPr userDrawn="1"/>
        </p:nvSpPr>
        <p:spPr>
          <a:xfrm>
            <a:off x="0" y="0"/>
            <a:ext cx="6096000"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a:solidFill>
                <a:schemeClr val="tx1"/>
              </a:solidFill>
            </a:endParaRPr>
          </a:p>
        </p:txBody>
      </p:sp>
      <p:sp>
        <p:nvSpPr>
          <p:cNvPr id="5" name="Text Placeholder 6">
            <a:extLst>
              <a:ext uri="{FF2B5EF4-FFF2-40B4-BE49-F238E27FC236}">
                <a16:creationId xmlns:a16="http://schemas.microsoft.com/office/drawing/2014/main" id="{50355A0D-4235-0CF1-A976-C33D8CCCBFCD}"/>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6" name="Text Placeholder 7">
            <a:extLst>
              <a:ext uri="{FF2B5EF4-FFF2-40B4-BE49-F238E27FC236}">
                <a16:creationId xmlns:a16="http://schemas.microsoft.com/office/drawing/2014/main" id="{5B6F326D-0ECB-4952-2659-CD1729198654}"/>
              </a:ext>
            </a:extLst>
          </p:cNvPr>
          <p:cNvSpPr>
            <a:spLocks noGrp="1"/>
          </p:cNvSpPr>
          <p:nvPr>
            <p:ph type="body" sz="quarter" idx="14" hasCustomPrompt="1"/>
          </p:nvPr>
        </p:nvSpPr>
        <p:spPr>
          <a:xfrm>
            <a:off x="891916"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Tree>
    <p:extLst>
      <p:ext uri="{BB962C8B-B14F-4D97-AF65-F5344CB8AC3E}">
        <p14:creationId xmlns:p14="http://schemas.microsoft.com/office/powerpoint/2010/main" val="12568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ACCESSIBL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9D383FB-0467-4241-BEF0-D636E886723B}"/>
              </a:ext>
            </a:extLst>
          </p:cNvPr>
          <p:cNvCxnSpPr/>
          <p:nvPr userDrawn="1"/>
        </p:nvCxnSpPr>
        <p:spPr>
          <a:xfrm>
            <a:off x="5715926" y="2605852"/>
            <a:ext cx="865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2" name="TextBox 1">
            <a:extLst>
              <a:ext uri="{FF2B5EF4-FFF2-40B4-BE49-F238E27FC236}">
                <a16:creationId xmlns:a16="http://schemas.microsoft.com/office/drawing/2014/main" id="{0390E57B-AF19-8642-9E47-AF887F52887B}"/>
              </a:ext>
            </a:extLst>
          </p:cNvPr>
          <p:cNvSpPr txBox="1"/>
          <p:nvPr userDrawn="1"/>
        </p:nvSpPr>
        <p:spPr>
          <a:xfrm>
            <a:off x="5610770" y="2808746"/>
            <a:ext cx="4343734" cy="26080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2400"/>
              </a:spcAft>
              <a:buClr>
                <a:srgbClr val="005EB8"/>
              </a:buClr>
              <a:buSzTx/>
              <a:buFont typeface="Arial" panose="020B0604020202020204" pitchFamily="34" charset="0"/>
              <a:buNone/>
              <a:tabLst/>
              <a:defRPr/>
            </a:pPr>
            <a:r>
              <a:rPr kumimoji="0" lang="en-GB" sz="3600" b="1" i="0" u="none" strike="noStrike" kern="1200" cap="none" spc="20" normalizeH="0" baseline="0" noProof="0">
                <a:ln>
                  <a:noFill/>
                </a:ln>
                <a:solidFill>
                  <a:schemeClr val="tx1"/>
                </a:solidFill>
                <a:effectLst/>
                <a:uLnTx/>
                <a:uFillTx/>
                <a:latin typeface="+mn-lt"/>
                <a:ea typeface="+mn-ea"/>
                <a:cs typeface="+mn-cs"/>
              </a:rPr>
              <a:t> Thank You</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@nhsengland</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company/</a:t>
            </a:r>
            <a:r>
              <a:rPr kumimoji="0" lang="en-GB" sz="2400" b="1" i="0" u="none" strike="noStrike" kern="1200" cap="none" spc="20" normalizeH="0" baseline="0" noProof="0" err="1">
                <a:ln>
                  <a:noFill/>
                </a:ln>
                <a:solidFill>
                  <a:schemeClr val="tx1"/>
                </a:solidFill>
                <a:effectLst/>
                <a:uLnTx/>
                <a:uFillTx/>
                <a:latin typeface="+mn-lt"/>
                <a:ea typeface="+mn-ea"/>
                <a:cs typeface="+mn-cs"/>
              </a:rPr>
              <a:t>nhsengland</a:t>
            </a:r>
            <a:endParaRPr kumimoji="0" lang="en-GB" sz="2400" b="1" i="0" u="none" strike="noStrike" kern="1200" cap="none" spc="2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england.nhs.uk</a:t>
            </a:r>
            <a:endParaRPr lang="en-GB" sz="2400" b="1">
              <a:solidFill>
                <a:schemeClr val="tx1"/>
              </a:solidFill>
            </a:endParaRPr>
          </a:p>
        </p:txBody>
      </p:sp>
      <p:pic>
        <p:nvPicPr>
          <p:cNvPr id="5" name="Picture 4">
            <a:extLst>
              <a:ext uri="{FF2B5EF4-FFF2-40B4-BE49-F238E27FC236}">
                <a16:creationId xmlns:a16="http://schemas.microsoft.com/office/drawing/2014/main" id="{6C1B65D7-2EE6-F44F-85AA-7C93787926C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872040" y="3665234"/>
            <a:ext cx="390144" cy="390144"/>
          </a:xfrm>
          <a:prstGeom prst="rect">
            <a:avLst/>
          </a:prstGeom>
        </p:spPr>
      </p:pic>
      <p:pic>
        <p:nvPicPr>
          <p:cNvPr id="8" name="Picture 7">
            <a:extLst>
              <a:ext uri="{FF2B5EF4-FFF2-40B4-BE49-F238E27FC236}">
                <a16:creationId xmlns:a16="http://schemas.microsoft.com/office/drawing/2014/main" id="{F2843EE8-F6F8-9D40-92C1-94FB4DCF14B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885396" y="4266369"/>
            <a:ext cx="390144" cy="390144"/>
          </a:xfrm>
          <a:prstGeom prst="rect">
            <a:avLst/>
          </a:prstGeom>
        </p:spPr>
      </p:pic>
      <p:pic>
        <p:nvPicPr>
          <p:cNvPr id="72" name="Picture 96">
            <a:extLst>
              <a:ext uri="{FF2B5EF4-FFF2-40B4-BE49-F238E27FC236}">
                <a16:creationId xmlns:a16="http://schemas.microsoft.com/office/drawing/2014/main" id="{664BA24D-FA8C-EE4D-A2DC-491BF11D6FA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767074" y="4806522"/>
            <a:ext cx="600075" cy="600075"/>
          </a:xfrm>
          <a:prstGeom prst="rect">
            <a:avLst/>
          </a:prstGeom>
        </p:spPr>
      </p:pic>
      <p:pic>
        <p:nvPicPr>
          <p:cNvPr id="3" name="Picture 2" descr="Logo&#10;&#10;Description automatically generated">
            <a:extLst>
              <a:ext uri="{FF2B5EF4-FFF2-40B4-BE49-F238E27FC236}">
                <a16:creationId xmlns:a16="http://schemas.microsoft.com/office/drawing/2014/main" id="{077C56A3-4FFE-73CF-6F7F-1F451E5B3F1E}"/>
              </a:ext>
            </a:extLst>
          </p:cNvPr>
          <p:cNvPicPr>
            <a:picLocks noChangeAspect="1"/>
          </p:cNvPicPr>
          <p:nvPr userDrawn="1"/>
        </p:nvPicPr>
        <p:blipFill>
          <a:blip r:embed="rId8"/>
          <a:stretch>
            <a:fillRect/>
          </a:stretch>
        </p:blipFill>
        <p:spPr>
          <a:xfrm>
            <a:off x="10551045" y="364425"/>
            <a:ext cx="1208955" cy="979789"/>
          </a:xfrm>
          <a:prstGeom prst="rect">
            <a:avLst/>
          </a:prstGeom>
        </p:spPr>
      </p:pic>
      <p:pic>
        <p:nvPicPr>
          <p:cNvPr id="6" name="Picture 5" descr="Icon&#10;&#10;Description automatically generated">
            <a:extLst>
              <a:ext uri="{FF2B5EF4-FFF2-40B4-BE49-F238E27FC236}">
                <a16:creationId xmlns:a16="http://schemas.microsoft.com/office/drawing/2014/main" id="{76D92FD5-08EA-6BC8-29BC-BCF5EEFE18AA}"/>
              </a:ext>
            </a:extLst>
          </p:cNvPr>
          <p:cNvPicPr>
            <a:picLocks noChangeAspect="1"/>
          </p:cNvPicPr>
          <p:nvPr userDrawn="1"/>
        </p:nvPicPr>
        <p:blipFill>
          <a:blip r:embed="rId9"/>
          <a:stretch>
            <a:fillRect/>
          </a:stretch>
        </p:blipFill>
        <p:spPr>
          <a:xfrm rot="5400000">
            <a:off x="-2509143" y="-71523"/>
            <a:ext cx="10768951" cy="7616239"/>
          </a:xfrm>
          <a:prstGeom prst="rect">
            <a:avLst/>
          </a:prstGeom>
        </p:spPr>
      </p:pic>
    </p:spTree>
    <p:extLst>
      <p:ext uri="{BB962C8B-B14F-4D97-AF65-F5344CB8AC3E}">
        <p14:creationId xmlns:p14="http://schemas.microsoft.com/office/powerpoint/2010/main" val="46152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ata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763076-72CB-117E-F240-98C1D1050D3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Tree>
    <p:extLst>
      <p:ext uri="{BB962C8B-B14F-4D97-AF65-F5344CB8AC3E}">
        <p14:creationId xmlns:p14="http://schemas.microsoft.com/office/powerpoint/2010/main" val="11083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eadline and image with header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Tree>
    <p:extLst>
      <p:ext uri="{BB962C8B-B14F-4D97-AF65-F5344CB8AC3E}">
        <p14:creationId xmlns:p14="http://schemas.microsoft.com/office/powerpoint/2010/main" val="156260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Headline and image with header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Tree>
    <p:extLst>
      <p:ext uri="{BB962C8B-B14F-4D97-AF65-F5344CB8AC3E}">
        <p14:creationId xmlns:p14="http://schemas.microsoft.com/office/powerpoint/2010/main" val="9144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6" name="TextBox 5">
            <a:extLst>
              <a:ext uri="{FF2B5EF4-FFF2-40B4-BE49-F238E27FC236}">
                <a16:creationId xmlns:a16="http://schemas.microsoft.com/office/drawing/2014/main" id="{17BDFC27-AE77-990E-E3A7-5DF7B8BEB8B0}"/>
              </a:ext>
            </a:extLst>
          </p:cNvPr>
          <p:cNvSpPr txBox="1"/>
          <p:nvPr userDrawn="1"/>
        </p:nvSpPr>
        <p:spPr>
          <a:xfrm>
            <a:off x="7202551" y="2249424"/>
            <a:ext cx="4428148" cy="1200329"/>
          </a:xfrm>
          <a:prstGeom prst="rect">
            <a:avLst/>
          </a:prstGeom>
          <a:noFill/>
        </p:spPr>
        <p:txBody>
          <a:bodyPr wrap="square" rtlCol="0">
            <a:spAutoFit/>
          </a:bodyPr>
          <a:lstStyle/>
          <a:p>
            <a:r>
              <a:rPr lang="en-GB">
                <a:solidFill>
                  <a:schemeClr val="bg1"/>
                </a:solidFill>
              </a:rPr>
              <a:t>Text content goes over single column. Text content here goes over single column. Text content here goes over single column.  </a:t>
            </a:r>
          </a:p>
        </p:txBody>
      </p:sp>
    </p:spTree>
    <p:extLst>
      <p:ext uri="{BB962C8B-B14F-4D97-AF65-F5344CB8AC3E}">
        <p14:creationId xmlns:p14="http://schemas.microsoft.com/office/powerpoint/2010/main" val="378345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Tree>
    <p:extLst>
      <p:ext uri="{BB962C8B-B14F-4D97-AF65-F5344CB8AC3E}">
        <p14:creationId xmlns:p14="http://schemas.microsoft.com/office/powerpoint/2010/main" val="11254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Tree>
    <p:extLst>
      <p:ext uri="{BB962C8B-B14F-4D97-AF65-F5344CB8AC3E}">
        <p14:creationId xmlns:p14="http://schemas.microsoft.com/office/powerpoint/2010/main" val="11531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ing, subhead, bullets 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15" name="Picture 14">
            <a:extLst>
              <a:ext uri="{FF2B5EF4-FFF2-40B4-BE49-F238E27FC236}">
                <a16:creationId xmlns:a16="http://schemas.microsoft.com/office/drawing/2014/main" id="{64955267-CD3E-4484-1B20-32E90EB4EDCE}"/>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325230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mple-Icons-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Lst>
          </p:cNvPr>
          <p:cNvSpPr/>
          <p:nvPr userDrawn="1"/>
        </p:nvSpPr>
        <p:spPr>
          <a:xfrm>
            <a:off x="3830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568E66E-4300-C34D-B490-E2E6A73E585A}"/>
              </a:ext>
            </a:extLst>
          </p:cNvPr>
          <p:cNvSpPr/>
          <p:nvPr userDrawn="1"/>
        </p:nvSpPr>
        <p:spPr>
          <a:xfrm>
            <a:off x="3830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37980B-A75B-014B-A7A8-965882204640}"/>
              </a:ext>
            </a:extLst>
          </p:cNvPr>
          <p:cNvSpPr/>
          <p:nvPr userDrawn="1"/>
        </p:nvSpPr>
        <p:spPr>
          <a:xfrm>
            <a:off x="1534525"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8B5FF7D-C2EF-9E4C-A4CF-A835052E5DF8}"/>
              </a:ext>
            </a:extLst>
          </p:cNvPr>
          <p:cNvSpPr/>
          <p:nvPr userDrawn="1"/>
        </p:nvSpPr>
        <p:spPr>
          <a:xfrm>
            <a:off x="2685992"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7481C1-F4F0-BE4E-B991-152BB9620270}"/>
              </a:ext>
            </a:extLst>
          </p:cNvPr>
          <p:cNvSpPr/>
          <p:nvPr userDrawn="1"/>
        </p:nvSpPr>
        <p:spPr>
          <a:xfrm>
            <a:off x="3837459"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FBC860F-BE8A-634D-9A96-33CE6D96B9F0}"/>
              </a:ext>
            </a:extLst>
          </p:cNvPr>
          <p:cNvSpPr/>
          <p:nvPr userDrawn="1"/>
        </p:nvSpPr>
        <p:spPr>
          <a:xfrm>
            <a:off x="4988926"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913FF-786C-1944-BF18-E9AB064B3444}"/>
              </a:ext>
            </a:extLst>
          </p:cNvPr>
          <p:cNvSpPr/>
          <p:nvPr userDrawn="1"/>
        </p:nvSpPr>
        <p:spPr>
          <a:xfrm>
            <a:off x="6140393"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C22D839-E390-8340-B649-B4FC5A6CFD70}"/>
              </a:ext>
            </a:extLst>
          </p:cNvPr>
          <p:cNvSpPr/>
          <p:nvPr userDrawn="1"/>
        </p:nvSpPr>
        <p:spPr>
          <a:xfrm>
            <a:off x="7291860"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640EE3D-EEFC-874A-A65B-DDDE03FC3221}"/>
              </a:ext>
            </a:extLst>
          </p:cNvPr>
          <p:cNvSpPr/>
          <p:nvPr userDrawn="1"/>
        </p:nvSpPr>
        <p:spPr>
          <a:xfrm>
            <a:off x="8443327"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A667BF2-B8EF-D949-9F15-FC3B3099AD58}"/>
              </a:ext>
            </a:extLst>
          </p:cNvPr>
          <p:cNvSpPr/>
          <p:nvPr userDrawn="1"/>
        </p:nvSpPr>
        <p:spPr>
          <a:xfrm>
            <a:off x="9594794"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7201170-3375-514F-99C2-E37C6903968A}"/>
              </a:ext>
            </a:extLst>
          </p:cNvPr>
          <p:cNvSpPr/>
          <p:nvPr userDrawn="1"/>
        </p:nvSpPr>
        <p:spPr>
          <a:xfrm>
            <a:off x="107462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Lst>
          </p:cNvPr>
          <p:cNvSpPr/>
          <p:nvPr userDrawn="1"/>
        </p:nvSpPr>
        <p:spPr>
          <a:xfrm>
            <a:off x="1534525"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Lst>
          </p:cNvPr>
          <p:cNvSpPr/>
          <p:nvPr userDrawn="1"/>
        </p:nvSpPr>
        <p:spPr>
          <a:xfrm>
            <a:off x="2685992"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Lst>
          </p:cNvPr>
          <p:cNvSpPr/>
          <p:nvPr userDrawn="1"/>
        </p:nvSpPr>
        <p:spPr>
          <a:xfrm>
            <a:off x="3837459"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67BC68-4FB2-EE4A-A33E-6A7AF0CF413F}"/>
              </a:ext>
            </a:extLst>
          </p:cNvPr>
          <p:cNvSpPr/>
          <p:nvPr userDrawn="1"/>
        </p:nvSpPr>
        <p:spPr>
          <a:xfrm>
            <a:off x="4988926"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277C142-7A53-7A4A-A8FB-FBF33048E364}"/>
              </a:ext>
            </a:extLst>
          </p:cNvPr>
          <p:cNvSpPr/>
          <p:nvPr userDrawn="1"/>
        </p:nvSpPr>
        <p:spPr>
          <a:xfrm>
            <a:off x="6140393"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ADC5831-BE66-5045-87AF-18EBDF02747B}"/>
              </a:ext>
            </a:extLst>
          </p:cNvPr>
          <p:cNvSpPr/>
          <p:nvPr userDrawn="1"/>
        </p:nvSpPr>
        <p:spPr>
          <a:xfrm>
            <a:off x="7291860"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CB65DE4-B016-474E-A1C1-495957C7CA04}"/>
              </a:ext>
            </a:extLst>
          </p:cNvPr>
          <p:cNvSpPr/>
          <p:nvPr userDrawn="1"/>
        </p:nvSpPr>
        <p:spPr>
          <a:xfrm>
            <a:off x="8443327"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8B3AA15-3E6B-C347-B0BE-F416C5684A23}"/>
              </a:ext>
            </a:extLst>
          </p:cNvPr>
          <p:cNvSpPr/>
          <p:nvPr userDrawn="1"/>
        </p:nvSpPr>
        <p:spPr>
          <a:xfrm>
            <a:off x="9594794"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AC0924D-A95B-1E43-84A3-825886C48DD3}"/>
              </a:ext>
            </a:extLst>
          </p:cNvPr>
          <p:cNvSpPr/>
          <p:nvPr userDrawn="1"/>
        </p:nvSpPr>
        <p:spPr>
          <a:xfrm>
            <a:off x="107462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Lst>
          </p:cNvPr>
          <p:cNvSpPr/>
          <p:nvPr userDrawn="1"/>
        </p:nvSpPr>
        <p:spPr>
          <a:xfrm>
            <a:off x="3830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Lst>
          </p:cNvPr>
          <p:cNvSpPr/>
          <p:nvPr userDrawn="1"/>
        </p:nvSpPr>
        <p:spPr>
          <a:xfrm>
            <a:off x="1534525"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Lst>
          </p:cNvPr>
          <p:cNvSpPr/>
          <p:nvPr userDrawn="1"/>
        </p:nvSpPr>
        <p:spPr>
          <a:xfrm>
            <a:off x="2685992"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Lst>
          </p:cNvPr>
          <p:cNvSpPr/>
          <p:nvPr userDrawn="1"/>
        </p:nvSpPr>
        <p:spPr>
          <a:xfrm>
            <a:off x="3837459"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F522785-C8F3-734E-AF20-487FED2CEBCA}"/>
              </a:ext>
            </a:extLst>
          </p:cNvPr>
          <p:cNvSpPr/>
          <p:nvPr userDrawn="1"/>
        </p:nvSpPr>
        <p:spPr>
          <a:xfrm>
            <a:off x="4988926"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798AD1D6-A541-1941-8B56-2FF0936767C6}"/>
              </a:ext>
            </a:extLst>
          </p:cNvPr>
          <p:cNvSpPr/>
          <p:nvPr userDrawn="1"/>
        </p:nvSpPr>
        <p:spPr>
          <a:xfrm>
            <a:off x="6140393"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844F750-124C-F246-BCDD-67595B93DC88}"/>
              </a:ext>
            </a:extLst>
          </p:cNvPr>
          <p:cNvSpPr/>
          <p:nvPr userDrawn="1"/>
        </p:nvSpPr>
        <p:spPr>
          <a:xfrm>
            <a:off x="7291860"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5499656-96AE-C649-B3C1-81D5C6F60DA6}"/>
              </a:ext>
            </a:extLst>
          </p:cNvPr>
          <p:cNvSpPr/>
          <p:nvPr userDrawn="1"/>
        </p:nvSpPr>
        <p:spPr>
          <a:xfrm>
            <a:off x="8443327"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B3150134-3C23-2A41-8EC0-2D0F308CD2FE}"/>
              </a:ext>
            </a:extLst>
          </p:cNvPr>
          <p:cNvSpPr/>
          <p:nvPr userDrawn="1"/>
        </p:nvSpPr>
        <p:spPr>
          <a:xfrm>
            <a:off x="9594794"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A542EAC-EEE9-2748-9DAC-6986FFF6348A}"/>
              </a:ext>
            </a:extLst>
          </p:cNvPr>
          <p:cNvSpPr/>
          <p:nvPr userDrawn="1"/>
        </p:nvSpPr>
        <p:spPr>
          <a:xfrm>
            <a:off x="107462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D1CDB1A-8B42-520A-323D-5D120AA42E9C}"/>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0919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column_1st_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484198"/>
            <a:ext cx="5211418" cy="3920778"/>
          </a:xfrm>
          <a:prstGeom prst="rect">
            <a:avLst/>
          </a:prstGeom>
        </p:spPr>
        <p:txBody>
          <a:bodyPr lIns="36000" tIns="36000" rIns="36000" bIns="3600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8" name="Slide Subheading">
            <a:extLst>
              <a:ext uri="{FF2B5EF4-FFF2-40B4-BE49-F238E27FC236}">
                <a16:creationId xmlns:a16="http://schemas.microsoft.com/office/drawing/2014/main" id="{47286FFC-BD82-6E40-BA0C-B1C0F7127A99}"/>
              </a:ext>
            </a:extLst>
          </p:cNvPr>
          <p:cNvSpPr>
            <a:spLocks noGrp="1"/>
          </p:cNvSpPr>
          <p:nvPr>
            <p:ph type="body" sz="quarter" idx="13"/>
          </p:nvPr>
        </p:nvSpPr>
        <p:spPr>
          <a:xfrm>
            <a:off x="436798" y="515390"/>
            <a:ext cx="5211418" cy="732208"/>
          </a:xfrm>
          <a:prstGeom prst="rect">
            <a:avLst/>
          </a:prstGeom>
        </p:spPr>
        <p:txBody>
          <a:bodyPr lIns="36000" tIns="0" rIns="36000" bIns="36000">
            <a:noAutofit/>
          </a:bodyPr>
          <a:lstStyle>
            <a:lvl1pPr marL="0" indent="0">
              <a:lnSpc>
                <a:spcPct val="100000"/>
              </a:lnSpc>
              <a:spcBef>
                <a:spcPts val="0"/>
              </a:spcBef>
              <a:spcAft>
                <a:spcPts val="900"/>
              </a:spcAft>
              <a:buClr>
                <a:schemeClr val="tx1"/>
              </a:buClr>
              <a:buNone/>
              <a:defRPr sz="1200" b="0">
                <a:solidFill>
                  <a:srgbClr val="000000"/>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endParaRPr lang="en-GB" dirty="0"/>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Slide Heading">
            <a:extLst>
              <a:ext uri="{FF2B5EF4-FFF2-40B4-BE49-F238E27FC236}">
                <a16:creationId xmlns:a16="http://schemas.microsoft.com/office/drawing/2014/main" id="{4F771D90-A686-C949-8872-F69893BCF8E4}"/>
              </a:ext>
            </a:extLst>
          </p:cNvPr>
          <p:cNvSpPr>
            <a:spLocks noGrp="1"/>
          </p:cNvSpPr>
          <p:nvPr>
            <p:ph type="title"/>
          </p:nvPr>
        </p:nvSpPr>
        <p:spPr>
          <a:xfrm>
            <a:off x="432000" y="68230"/>
            <a:ext cx="8788370" cy="517891"/>
          </a:xfrm>
          <a:prstGeom prst="rect">
            <a:avLst/>
          </a:prstGeom>
        </p:spPr>
        <p:txBody>
          <a:bodyPr lIns="0" tIns="0" rIns="0" bIns="0">
            <a:normAutofit/>
          </a:bodyPr>
          <a:lstStyle>
            <a:lvl1pPr>
              <a:defRPr sz="2400" b="1">
                <a:solidFill>
                  <a:srgbClr val="000000"/>
                </a:solidFill>
              </a:defRPr>
            </a:lvl1pPr>
          </a:lstStyle>
          <a:p>
            <a:endParaRPr lang="en-GB" dirty="0"/>
          </a:p>
        </p:txBody>
      </p:sp>
      <p:pic>
        <p:nvPicPr>
          <p:cNvPr id="15" name="Picture 14">
            <a:extLst>
              <a:ext uri="{FF2B5EF4-FFF2-40B4-BE49-F238E27FC236}">
                <a16:creationId xmlns:a16="http://schemas.microsoft.com/office/drawing/2014/main" id="{64955267-CD3E-4484-1B20-32E90EB4EDCE}"/>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2" name="Content Placeholder 5">
            <a:extLst>
              <a:ext uri="{FF2B5EF4-FFF2-40B4-BE49-F238E27FC236}">
                <a16:creationId xmlns:a16="http://schemas.microsoft.com/office/drawing/2014/main" id="{0539E935-3C95-EDC9-1E32-C7A20F837AB3}"/>
              </a:ext>
            </a:extLst>
          </p:cNvPr>
          <p:cNvSpPr>
            <a:spLocks noGrp="1"/>
          </p:cNvSpPr>
          <p:nvPr>
            <p:ph idx="14"/>
          </p:nvPr>
        </p:nvSpPr>
        <p:spPr>
          <a:xfrm>
            <a:off x="5767057" y="718873"/>
            <a:ext cx="6048471" cy="2052036"/>
          </a:xfrm>
          <a:prstGeom prst="rect">
            <a:avLst/>
          </a:prstGeom>
        </p:spPr>
        <p:txBody>
          <a:bodyPr lIns="36000" tIns="0" rIns="36000" bIns="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4" name="Content Placeholder 1">
            <a:extLst>
              <a:ext uri="{FF2B5EF4-FFF2-40B4-BE49-F238E27FC236}">
                <a16:creationId xmlns:a16="http://schemas.microsoft.com/office/drawing/2014/main" id="{E7CC597E-7EDE-6770-B573-8456671300AD}"/>
              </a:ext>
            </a:extLst>
          </p:cNvPr>
          <p:cNvSpPr>
            <a:spLocks noGrp="1"/>
          </p:cNvSpPr>
          <p:nvPr>
            <p:ph idx="15"/>
          </p:nvPr>
        </p:nvSpPr>
        <p:spPr>
          <a:xfrm>
            <a:off x="436798" y="1384622"/>
            <a:ext cx="5211418" cy="973384"/>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9" name="Content Placeholder 6">
            <a:extLst>
              <a:ext uri="{FF2B5EF4-FFF2-40B4-BE49-F238E27FC236}">
                <a16:creationId xmlns:a16="http://schemas.microsoft.com/office/drawing/2014/main" id="{512265F5-4F14-C589-BEC1-BFD5ECE2F8C0}"/>
              </a:ext>
            </a:extLst>
          </p:cNvPr>
          <p:cNvSpPr>
            <a:spLocks noGrp="1"/>
          </p:cNvSpPr>
          <p:nvPr>
            <p:ph idx="18"/>
          </p:nvPr>
        </p:nvSpPr>
        <p:spPr>
          <a:xfrm>
            <a:off x="5767057" y="2914494"/>
            <a:ext cx="6048471" cy="3490482"/>
          </a:xfrm>
          <a:prstGeom prst="rect">
            <a:avLst/>
          </a:prstGeom>
        </p:spPr>
        <p:txBody>
          <a:bodyPr lIns="36000" tIns="0" rIns="36000" bIns="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337595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ata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763076-72CB-117E-F240-98C1D1050D3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52670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ample-Icons-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F01C83-A866-28AC-7B1F-38947CCF6D80}"/>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Lst>
          </p:cNvPr>
          <p:cNvSpPr/>
          <p:nvPr userDrawn="1"/>
        </p:nvSpPr>
        <p:spPr>
          <a:xfrm>
            <a:off x="383058"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Lst>
          </p:cNvPr>
          <p:cNvSpPr/>
          <p:nvPr userDrawn="1"/>
        </p:nvSpPr>
        <p:spPr>
          <a:xfrm>
            <a:off x="1534525"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Lst>
          </p:cNvPr>
          <p:cNvSpPr/>
          <p:nvPr userDrawn="1"/>
        </p:nvSpPr>
        <p:spPr>
          <a:xfrm>
            <a:off x="2685992"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Lst>
          </p:cNvPr>
          <p:cNvSpPr/>
          <p:nvPr userDrawn="1"/>
        </p:nvSpPr>
        <p:spPr>
          <a:xfrm>
            <a:off x="3837459"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Lst>
          </p:cNvPr>
          <p:cNvSpPr/>
          <p:nvPr userDrawn="1"/>
        </p:nvSpPr>
        <p:spPr>
          <a:xfrm>
            <a:off x="383058"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Lst>
          </p:cNvPr>
          <p:cNvSpPr/>
          <p:nvPr userDrawn="1"/>
        </p:nvSpPr>
        <p:spPr>
          <a:xfrm>
            <a:off x="1534525"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Lst>
          </p:cNvPr>
          <p:cNvSpPr/>
          <p:nvPr userDrawn="1"/>
        </p:nvSpPr>
        <p:spPr>
          <a:xfrm>
            <a:off x="2685992"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Lst>
          </p:cNvPr>
          <p:cNvSpPr/>
          <p:nvPr userDrawn="1"/>
        </p:nvSpPr>
        <p:spPr>
          <a:xfrm>
            <a:off x="3837459"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10BDAA4-2C6C-4E47-9616-5977DD23D840}"/>
              </a:ext>
            </a:extLst>
          </p:cNvPr>
          <p:cNvSpPr/>
          <p:nvPr userDrawn="1"/>
        </p:nvSpPr>
        <p:spPr>
          <a:xfrm>
            <a:off x="5122911"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691AF0D-B60D-2949-AB30-089AD6A4A5A1}"/>
              </a:ext>
            </a:extLst>
          </p:cNvPr>
          <p:cNvSpPr/>
          <p:nvPr userDrawn="1"/>
        </p:nvSpPr>
        <p:spPr>
          <a:xfrm>
            <a:off x="7474153"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76B0456-3FC3-5D44-A9F1-56A57FD0B992}"/>
              </a:ext>
            </a:extLst>
          </p:cNvPr>
          <p:cNvSpPr/>
          <p:nvPr userDrawn="1"/>
        </p:nvSpPr>
        <p:spPr>
          <a:xfrm>
            <a:off x="9825395"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569F651-3737-5832-DC5A-9DB8A57B6C79}"/>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5" name="Title 1">
            <a:extLst>
              <a:ext uri="{FF2B5EF4-FFF2-40B4-BE49-F238E27FC236}">
                <a16:creationId xmlns:a16="http://schemas.microsoft.com/office/drawing/2014/main" id="{A1CA835D-248C-29AB-B7DE-5AD7C7D2A867}"/>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Tree>
    <p:extLst>
      <p:ext uri="{BB962C8B-B14F-4D97-AF65-F5344CB8AC3E}">
        <p14:creationId xmlns:p14="http://schemas.microsoft.com/office/powerpoint/2010/main" val="42184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ubhead, two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0DD58-05DE-E835-E697-CB9A9B0B94E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18E2133D-2149-6B45-BEAB-A2D5E225B5AD}"/>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BB79D01-2A70-DAF1-6A65-BC0424C2FEEC}"/>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24372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ubhead, two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0DD58-05DE-E835-E697-CB9A9B0B94E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18E2133D-2149-6B45-BEAB-A2D5E225B5AD}"/>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9FE9CC-24C2-9AAC-6340-A9E7BC324939}"/>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5733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ubhead, Three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4A9B1-8C9A-5B25-6E7A-B9589ECCAD85}"/>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6A9D545D-FD2F-4843-8588-07EBE7DDAA13}"/>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2870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slide with image 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C3761D-E146-5B7A-CD68-6CC98EA19A5F}"/>
              </a:ext>
            </a:extLst>
          </p:cNvPr>
          <p:cNvSpPr/>
          <p:nvPr userDrawn="1"/>
        </p:nvSpPr>
        <p:spPr>
          <a:xfrm>
            <a:off x="0" y="0"/>
            <a:ext cx="6096000"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a:t>Headline over a number of lines,</a:t>
            </a:r>
            <a:br>
              <a:rPr lang="en-GB"/>
            </a:br>
            <a:r>
              <a:rPr lang="en-GB"/>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Tree>
    <p:extLst>
      <p:ext uri="{BB962C8B-B14F-4D97-AF65-F5344CB8AC3E}">
        <p14:creationId xmlns:p14="http://schemas.microsoft.com/office/powerpoint/2010/main" val="304328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Grid Boxes 4UP Grey">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2277721"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4" name="Rectangle: Top Corners Rounded 3">
            <a:extLst>
              <a:ext uri="{FF2B5EF4-FFF2-40B4-BE49-F238E27FC236}">
                <a16:creationId xmlns:a16="http://schemas.microsoft.com/office/drawing/2014/main" id="{B540671A-ED56-3548-A508-080ABBDB5E58}"/>
              </a:ext>
            </a:extLst>
          </p:cNvPr>
          <p:cNvSpPr/>
          <p:nvPr userDrawn="1"/>
        </p:nvSpPr>
        <p:spPr>
          <a:xfrm>
            <a:off x="2277721"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6231884"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6231884"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2277721" y="464926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Lst>
          </p:cNvPr>
          <p:cNvSpPr/>
          <p:nvPr userDrawn="1"/>
        </p:nvSpPr>
        <p:spPr>
          <a:xfrm>
            <a:off x="2277721"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6231884" y="465042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Lst>
          </p:cNvPr>
          <p:cNvSpPr/>
          <p:nvPr userDrawn="1"/>
        </p:nvSpPr>
        <p:spPr>
          <a:xfrm>
            <a:off x="6239447" y="375220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1ACF78F6-439A-384B-9C21-D11B5B50E050}"/>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6" name="Picture 5">
            <a:extLst>
              <a:ext uri="{FF2B5EF4-FFF2-40B4-BE49-F238E27FC236}">
                <a16:creationId xmlns:a16="http://schemas.microsoft.com/office/drawing/2014/main" id="{2F244FF8-F4E4-0514-77D0-8D8D69F9337B}"/>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7" name="Straight Connector 6">
            <a:extLst>
              <a:ext uri="{FF2B5EF4-FFF2-40B4-BE49-F238E27FC236}">
                <a16:creationId xmlns:a16="http://schemas.microsoft.com/office/drawing/2014/main" id="{7DBEB741-20EA-C36A-7EF8-DE1CD1F1AA0C}"/>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E947E-1F3C-4CE2-B205-42ACABCDF3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34187EB-CD8C-4429-80A8-057E397FF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78BCC8-525B-41FD-8646-596B1960C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574AD-8404-48D7-8DB8-BCC9125C3396}" type="datetimeFigureOut">
              <a:rPr lang="en-GB" smtClean="0"/>
              <a:t>12/07/2024</a:t>
            </a:fld>
            <a:endParaRPr lang="en-GB"/>
          </a:p>
        </p:txBody>
      </p:sp>
      <p:sp>
        <p:nvSpPr>
          <p:cNvPr id="5" name="Footer Placeholder 4">
            <a:extLst>
              <a:ext uri="{FF2B5EF4-FFF2-40B4-BE49-F238E27FC236}">
                <a16:creationId xmlns:a16="http://schemas.microsoft.com/office/drawing/2014/main" id="{882564A6-47BB-43DB-A152-9E155576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33BD63-EE18-4132-8F91-68A0A2C0D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67EA4-DCE3-FB49-A794-A4595EF638BC}" type="slidenum">
              <a:rPr lang="en-GB" smtClean="0"/>
              <a:t>‹#›</a:t>
            </a:fld>
            <a:endParaRPr lang="en-GB"/>
          </a:p>
        </p:txBody>
      </p:sp>
    </p:spTree>
    <p:extLst>
      <p:ext uri="{BB962C8B-B14F-4D97-AF65-F5344CB8AC3E}">
        <p14:creationId xmlns:p14="http://schemas.microsoft.com/office/powerpoint/2010/main" val="945044896"/>
      </p:ext>
    </p:extLst>
  </p:cSld>
  <p:clrMap bg1="dk1" tx1="lt1" bg2="dk2" tx2="lt2" accent1="accent1" accent2="accent2" accent3="accent3" accent4="accent4" accent5="accent5" accent6="accent6" hlink="hlink" folHlink="folHlink"/>
  <p:sldLayoutIdLst>
    <p:sldLayoutId id="2147483817" r:id="rId1"/>
    <p:sldLayoutId id="2147483785" r:id="rId2"/>
    <p:sldLayoutId id="2147483833" r:id="rId3"/>
    <p:sldLayoutId id="2147483834" r:id="rId4"/>
    <p:sldLayoutId id="2147483826" r:id="rId5"/>
    <p:sldLayoutId id="2147483931" r:id="rId6"/>
    <p:sldLayoutId id="2147483827" r:id="rId7"/>
    <p:sldLayoutId id="2147483818" r:id="rId8"/>
    <p:sldLayoutId id="2147483813" r:id="rId9"/>
    <p:sldLayoutId id="2147483814" r:id="rId10"/>
    <p:sldLayoutId id="2147483815" r:id="rId11"/>
    <p:sldLayoutId id="2147483719" r:id="rId12"/>
    <p:sldLayoutId id="2147483938" r:id="rId13"/>
    <p:sldLayoutId id="2147483939" r:id="rId14"/>
    <p:sldLayoutId id="2147483933" r:id="rId15"/>
    <p:sldLayoutId id="2147483824" r:id="rId16"/>
    <p:sldLayoutId id="2147483926" r:id="rId17"/>
    <p:sldLayoutId id="2147483927" r:id="rId18"/>
    <p:sldLayoutId id="2147483929" r:id="rId19"/>
    <p:sldLayoutId id="2147483928" r:id="rId20"/>
    <p:sldLayoutId id="2147483930" r:id="rId21"/>
    <p:sldLayoutId id="2147483924" r:id="rId22"/>
    <p:sldLayoutId id="2147483940" r:id="rId23"/>
    <p:sldLayoutId id="2147483934" r:id="rId24"/>
    <p:sldLayoutId id="2147483936" r:id="rId25"/>
    <p:sldLayoutId id="2147483937" r:id="rId26"/>
    <p:sldLayoutId id="2147483825" r:id="rId27"/>
    <p:sldLayoutId id="2147483935" r:id="rId28"/>
    <p:sldLayoutId id="2147483941" r:id="rId29"/>
    <p:sldLayoutId id="2147483942" r:id="rId30"/>
    <p:sldLayoutId id="2147483943"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edip.org/advanced-practitioner-fedi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ynHUK/DEPOfunctions" TargetMode="External"/><Relationship Id="rId2" Type="http://schemas.openxmlformats.org/officeDocument/2006/relationships/hyperlink" Target="https://github.com/LynHUK/presentations/tree/main/HACA%202024" TargetMode="Externa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99A9-ADAE-F54A-B49E-F294E7BCE9E8}"/>
              </a:ext>
            </a:extLst>
          </p:cNvPr>
          <p:cNvSpPr>
            <a:spLocks noGrp="1"/>
          </p:cNvSpPr>
          <p:nvPr>
            <p:ph type="ctrTitle"/>
          </p:nvPr>
        </p:nvSpPr>
        <p:spPr>
          <a:xfrm>
            <a:off x="432000" y="1002268"/>
            <a:ext cx="4652956" cy="2871641"/>
          </a:xfrm>
        </p:spPr>
        <p:txBody>
          <a:bodyPr/>
          <a:lstStyle/>
          <a:p>
            <a:pPr algn="ctr"/>
            <a:r>
              <a:rPr lang="en-GB" sz="6000" dirty="0"/>
              <a:t>Avoiding death by PowerPoint (&amp; emails)</a:t>
            </a:r>
          </a:p>
        </p:txBody>
      </p:sp>
      <p:sp>
        <p:nvSpPr>
          <p:cNvPr id="3" name="TextBox 2">
            <a:extLst>
              <a:ext uri="{FF2B5EF4-FFF2-40B4-BE49-F238E27FC236}">
                <a16:creationId xmlns:a16="http://schemas.microsoft.com/office/drawing/2014/main" id="{1ACE1402-FB4A-51A2-9718-7C6F38D25081}"/>
              </a:ext>
            </a:extLst>
          </p:cNvPr>
          <p:cNvSpPr txBox="1"/>
          <p:nvPr/>
        </p:nvSpPr>
        <p:spPr>
          <a:xfrm>
            <a:off x="681487" y="4597879"/>
            <a:ext cx="4733027" cy="923330"/>
          </a:xfrm>
          <a:prstGeom prst="rect">
            <a:avLst/>
          </a:prstGeom>
          <a:noFill/>
        </p:spPr>
        <p:txBody>
          <a:bodyPr wrap="none" rtlCol="0">
            <a:spAutoFit/>
          </a:bodyPr>
          <a:lstStyle/>
          <a:p>
            <a:r>
              <a:rPr lang="en-GB" dirty="0"/>
              <a:t>Lyn Howard </a:t>
            </a:r>
            <a:r>
              <a:rPr lang="en-GB" sz="1800" b="1" u="sng" dirty="0" err="1">
                <a:solidFill>
                  <a:srgbClr val="0563C1"/>
                </a:solidFill>
                <a:effectLst/>
                <a:latin typeface="Arial" panose="020B0604020202020204" pitchFamily="34" charset="0"/>
                <a:ea typeface="Times New Roman" panose="02020603050405020304" pitchFamily="18" charset="0"/>
                <a:hlinkClick r:id="rId3"/>
              </a:rPr>
              <a:t>AdvFEDIP</a:t>
            </a:r>
            <a:endParaRPr lang="en-GB" dirty="0"/>
          </a:p>
          <a:p>
            <a:r>
              <a:rPr lang="en-GB" dirty="0"/>
              <a:t>Clinical Network Manager</a:t>
            </a:r>
          </a:p>
          <a:p>
            <a:r>
              <a:rPr lang="en-GB" dirty="0"/>
              <a:t>North West Coast Maternity Clinical Network</a:t>
            </a:r>
          </a:p>
        </p:txBody>
      </p:sp>
    </p:spTree>
    <p:extLst>
      <p:ext uri="{BB962C8B-B14F-4D97-AF65-F5344CB8AC3E}">
        <p14:creationId xmlns:p14="http://schemas.microsoft.com/office/powerpoint/2010/main" val="38302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9B60FCA-17CF-90B7-6383-391158DE1C94}"/>
              </a:ext>
            </a:extLst>
          </p:cNvPr>
          <p:cNvSpPr>
            <a:spLocks noGrp="1"/>
          </p:cNvSpPr>
          <p:nvPr>
            <p:ph type="body" sz="quarter" idx="14"/>
          </p:nvPr>
        </p:nvSpPr>
        <p:spPr>
          <a:xfrm>
            <a:off x="689625" y="4089148"/>
            <a:ext cx="3638850" cy="959806"/>
          </a:xfrm>
        </p:spPr>
        <p:txBody>
          <a:bodyPr/>
          <a:lstStyle/>
          <a:p>
            <a:r>
              <a:rPr lang="en-GB" sz="3200" dirty="0"/>
              <a:t>and across workstreams</a:t>
            </a:r>
          </a:p>
        </p:txBody>
      </p:sp>
      <p:pic>
        <p:nvPicPr>
          <p:cNvPr id="10" name="Picture 9">
            <a:extLst>
              <a:ext uri="{FF2B5EF4-FFF2-40B4-BE49-F238E27FC236}">
                <a16:creationId xmlns:a16="http://schemas.microsoft.com/office/drawing/2014/main" id="{598A2BB8-DF31-0475-EE8A-58C26BB5DCC0}"/>
              </a:ext>
            </a:extLst>
          </p:cNvPr>
          <p:cNvPicPr>
            <a:picLocks noChangeAspect="1"/>
          </p:cNvPicPr>
          <p:nvPr/>
        </p:nvPicPr>
        <p:blipFill>
          <a:blip r:embed="rId3"/>
          <a:stretch>
            <a:fillRect/>
          </a:stretch>
        </p:blipFill>
        <p:spPr>
          <a:xfrm>
            <a:off x="5451356" y="8539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E554709D-9293-6585-440B-FCD3D57B1EEF}"/>
              </a:ext>
            </a:extLst>
          </p:cNvPr>
          <p:cNvPicPr>
            <a:picLocks noChangeAspect="1"/>
          </p:cNvPicPr>
          <p:nvPr/>
        </p:nvPicPr>
        <p:blipFill>
          <a:blip r:embed="rId3"/>
          <a:stretch>
            <a:fillRect/>
          </a:stretch>
        </p:blipFill>
        <p:spPr>
          <a:xfrm>
            <a:off x="5603756" y="10063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990501E-55FC-7051-5119-DD5BFDB323F9}"/>
              </a:ext>
            </a:extLst>
          </p:cNvPr>
          <p:cNvPicPr>
            <a:picLocks noChangeAspect="1"/>
          </p:cNvPicPr>
          <p:nvPr/>
        </p:nvPicPr>
        <p:blipFill>
          <a:blip r:embed="rId3"/>
          <a:stretch>
            <a:fillRect/>
          </a:stretch>
        </p:blipFill>
        <p:spPr>
          <a:xfrm>
            <a:off x="5756156" y="11587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2DD99D11-0AAF-FD59-4433-9B741D175C81}"/>
              </a:ext>
            </a:extLst>
          </p:cNvPr>
          <p:cNvPicPr>
            <a:picLocks noChangeAspect="1"/>
          </p:cNvPicPr>
          <p:nvPr/>
        </p:nvPicPr>
        <p:blipFill>
          <a:blip r:embed="rId3"/>
          <a:stretch>
            <a:fillRect/>
          </a:stretch>
        </p:blipFill>
        <p:spPr>
          <a:xfrm>
            <a:off x="5908556" y="13111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BA1CF332-DF3B-2DB9-8D8A-7D67A4E5CB8A}"/>
              </a:ext>
            </a:extLst>
          </p:cNvPr>
          <p:cNvPicPr>
            <a:picLocks noChangeAspect="1"/>
          </p:cNvPicPr>
          <p:nvPr/>
        </p:nvPicPr>
        <p:blipFill>
          <a:blip r:embed="rId3"/>
          <a:stretch>
            <a:fillRect/>
          </a:stretch>
        </p:blipFill>
        <p:spPr>
          <a:xfrm>
            <a:off x="6060956" y="14635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85E4F093-9E9C-43F4-F192-9B00AA4BE3BC}"/>
              </a:ext>
            </a:extLst>
          </p:cNvPr>
          <p:cNvPicPr>
            <a:picLocks noChangeAspect="1"/>
          </p:cNvPicPr>
          <p:nvPr/>
        </p:nvPicPr>
        <p:blipFill>
          <a:blip r:embed="rId4"/>
          <a:stretch>
            <a:fillRect/>
          </a:stretch>
        </p:blipFill>
        <p:spPr>
          <a:xfrm>
            <a:off x="5334461" y="3429000"/>
            <a:ext cx="3407959" cy="2280102"/>
          </a:xfrm>
          <a:prstGeom prst="rect">
            <a:avLst/>
          </a:prstGeom>
        </p:spPr>
      </p:pic>
      <p:sp>
        <p:nvSpPr>
          <p:cNvPr id="16" name="Text Placeholder 7">
            <a:extLst>
              <a:ext uri="{FF2B5EF4-FFF2-40B4-BE49-F238E27FC236}">
                <a16:creationId xmlns:a16="http://schemas.microsoft.com/office/drawing/2014/main" id="{969F7D06-A37A-5502-C980-8E44F6FC96FB}"/>
              </a:ext>
            </a:extLst>
          </p:cNvPr>
          <p:cNvSpPr txBox="1">
            <a:spLocks/>
          </p:cNvSpPr>
          <p:nvPr/>
        </p:nvSpPr>
        <p:spPr>
          <a:xfrm>
            <a:off x="689625" y="1006348"/>
            <a:ext cx="3638850" cy="1824970"/>
          </a:xfrm>
          <a:prstGeom prst="rect">
            <a:avLst/>
          </a:prstGeom>
        </p:spPr>
        <p:txBody>
          <a:bodyPr vert="horz" lIns="91440" tIns="45720" rIns="91440" bIns="45720" rtlCol="0">
            <a:noAutofit/>
          </a:bodyPr>
          <a:lstStyle>
            <a:lvl1pPr marL="288000" indent="-288000" algn="l" defTabSz="914400" rtl="0" eaLnBrk="1" latinLnBrk="0" hangingPunct="1">
              <a:lnSpc>
                <a:spcPct val="90000"/>
              </a:lnSpc>
              <a:spcBef>
                <a:spcPts val="1000"/>
              </a:spcBef>
              <a:buFont typeface="Arial" panose="020B0604020202020204" pitchFamily="34" charset="0"/>
              <a:buNone/>
              <a:defRPr sz="4200" b="1" kern="1200">
                <a:solidFill>
                  <a:schemeClr val="tx1"/>
                </a:solidFill>
                <a:latin typeface="+mn-lt"/>
                <a:ea typeface="+mn-ea"/>
                <a:cs typeface="+mn-cs"/>
              </a:defRPr>
            </a:lvl1pPr>
            <a:lvl2pPr marL="357188"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71437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08108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4382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t>Repeat across all programmes for no additional effort</a:t>
            </a:r>
          </a:p>
        </p:txBody>
      </p:sp>
    </p:spTree>
    <p:extLst>
      <p:ext uri="{BB962C8B-B14F-4D97-AF65-F5344CB8AC3E}">
        <p14:creationId xmlns:p14="http://schemas.microsoft.com/office/powerpoint/2010/main" val="229525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
                            </p:stCondLst>
                            <p:childTnLst>
                              <p:par>
                                <p:cTn id="11" presetID="1" presetClass="entr" presetSubtype="0" fill="hold" nodeType="afterEffect">
                                  <p:stCondLst>
                                    <p:cond delay="250"/>
                                  </p:stCondLst>
                                  <p:childTnLst>
                                    <p:set>
                                      <p:cBhvr>
                                        <p:cTn id="12" dur="1" fill="hold">
                                          <p:stCondLst>
                                            <p:cond delay="9"/>
                                          </p:stCondLst>
                                        </p:cTn>
                                        <p:tgtEl>
                                          <p:spTgt spid="12"/>
                                        </p:tgtEl>
                                        <p:attrNameLst>
                                          <p:attrName>style.visibility</p:attrName>
                                        </p:attrNameLst>
                                      </p:cBhvr>
                                      <p:to>
                                        <p:strVal val="visible"/>
                                      </p:to>
                                    </p:set>
                                  </p:childTnLst>
                                </p:cTn>
                              </p:par>
                            </p:childTnLst>
                          </p:cTn>
                        </p:par>
                        <p:par>
                          <p:cTn id="13" fill="hold">
                            <p:stCondLst>
                              <p:cond delay="310"/>
                            </p:stCondLst>
                            <p:childTnLst>
                              <p:par>
                                <p:cTn id="14" presetID="1" presetClass="entr" presetSubtype="0" fill="hold" nodeType="afterEffect">
                                  <p:stCondLst>
                                    <p:cond delay="25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60"/>
                            </p:stCondLst>
                            <p:childTnLst>
                              <p:par>
                                <p:cTn id="17" presetID="1"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Heading"/>
          <p:cNvSpPr>
            <a:spLocks noGrp="1"/>
          </p:cNvSpPr>
          <p:nvPr>
            <p:ph type="title"/>
          </p:nvPr>
        </p:nvSpPr>
        <p:spPr>
          <a:xfrm>
            <a:off x="432000" y="68230"/>
            <a:ext cx="8788370" cy="517891"/>
          </a:xfrm>
        </p:spPr>
        <p:txBody>
          <a:bodyPr/>
          <a:lstStyle/>
          <a:p>
            <a:r>
              <a:t>Sample Summary Slide</a:t>
            </a:r>
          </a:p>
        </p:txBody>
      </p:sp>
      <p:graphicFrame>
        <p:nvGraphicFramePr>
          <p:cNvPr id="3" name="Content Placeholder 1"/>
          <p:cNvGraphicFramePr>
            <a:graphicFrameLocks noGrp="1"/>
          </p:cNvGraphicFramePr>
          <p:nvPr>
            <p:extLst>
              <p:ext uri="{D42A27DB-BD31-4B8C-83A1-F6EECF244321}">
                <p14:modId xmlns:p14="http://schemas.microsoft.com/office/powerpoint/2010/main" val="1743070673"/>
              </p:ext>
            </p:extLst>
          </p:nvPr>
        </p:nvGraphicFramePr>
        <p:xfrm>
          <a:off x="436798" y="1384622"/>
          <a:ext cx="4343400" cy="4292600"/>
        </p:xfrm>
        <a:graphic>
          <a:graphicData uri="http://schemas.openxmlformats.org/drawingml/2006/table">
            <a:tbl>
              <a:tblPr/>
              <a:tblGrid>
                <a:gridCol w="2743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1</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58</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9DD6">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doughnut supply</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49</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ACDD">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staff satisfaction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68</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8ECF">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R useage</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82</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378C5">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2</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10</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DF8">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chocolate supply</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Red</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291C">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52</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7A7DB">
                        <a:alpha val="100000"/>
                      </a:srgbClr>
                    </a:solidFill>
                  </a:tcPr>
                </a:tc>
                <a:extLst>
                  <a:ext uri="{0D108BD9-81ED-4DB2-BD59-A6C34878D82A}">
                    <a16:rowId xmlns:a16="http://schemas.microsoft.com/office/drawing/2014/main" val="10005"/>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staff satisfaction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Red</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291C">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45</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B2E0">
                        <a:alpha val="100000"/>
                      </a:srgbClr>
                    </a:solidFill>
                  </a:tcPr>
                </a:tc>
                <a:extLst>
                  <a:ext uri="{0D108BD9-81ED-4DB2-BD59-A6C34878D82A}">
                    <a16:rowId xmlns:a16="http://schemas.microsoft.com/office/drawing/2014/main" val="10006"/>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Excel useage</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43</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B6E1">
                        <a:alpha val="100000"/>
                      </a:srgbClr>
                    </a:solidFill>
                  </a:tcPr>
                </a:tc>
                <a:extLst>
                  <a:ext uri="{0D108BD9-81ED-4DB2-BD59-A6C34878D82A}">
                    <a16:rowId xmlns:a16="http://schemas.microsoft.com/office/drawing/2014/main" val="10007"/>
                  </a:ext>
                </a:extLst>
              </a:tr>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3</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77</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0C9">
                        <a:alpha val="100000"/>
                      </a:srgbClr>
                    </a:solidFill>
                  </a:tcPr>
                </a:tc>
                <a:extLst>
                  <a:ext uri="{0D108BD9-81ED-4DB2-BD59-A6C34878D82A}">
                    <a16:rowId xmlns:a16="http://schemas.microsoft.com/office/drawing/2014/main" val="10008"/>
                  </a:ext>
                </a:extLst>
              </a:tr>
              <a:tr h="228600">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useful reports</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75</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83CA">
                        <a:alpha val="100000"/>
                      </a:srgbClr>
                    </a:solidFill>
                  </a:tcPr>
                </a:tc>
                <a:extLst>
                  <a:ext uri="{0D108BD9-81ED-4DB2-BD59-A6C34878D82A}">
                    <a16:rowId xmlns:a16="http://schemas.microsoft.com/office/drawing/2014/main" val="10009"/>
                  </a:ext>
                </a:extLst>
              </a:tr>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4</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dirty="0">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56</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0D8">
                        <a:alpha val="100000"/>
                      </a:srgbClr>
                    </a:solidFill>
                  </a:tcPr>
                </a:tc>
                <a:extLst>
                  <a:ext uri="{0D108BD9-81ED-4DB2-BD59-A6C34878D82A}">
                    <a16:rowId xmlns:a16="http://schemas.microsoft.com/office/drawing/2014/main" val="10010"/>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time freed up by automation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63</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95D3">
                        <a:alpha val="100000"/>
                      </a:srgbClr>
                    </a:solidFill>
                  </a:tcPr>
                </a:tc>
                <a:extLst>
                  <a:ext uri="{0D108BD9-81ED-4DB2-BD59-A6C34878D82A}">
                    <a16:rowId xmlns:a16="http://schemas.microsoft.com/office/drawing/2014/main" val="10011"/>
                  </a:ext>
                </a:extLst>
              </a:tr>
              <a:tr h="228600">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additional requests prompted by fabulous reports</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68</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8ECF">
                        <a:alpha val="100000"/>
                      </a:srgbClr>
                    </a:solidFill>
                  </a:tcPr>
                </a:tc>
                <a:extLst>
                  <a:ext uri="{0D108BD9-81ED-4DB2-BD59-A6C34878D82A}">
                    <a16:rowId xmlns:a16="http://schemas.microsoft.com/office/drawing/2014/main" val="10012"/>
                  </a:ext>
                </a:extLst>
              </a:tr>
              <a:tr h="228600">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R usage</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90</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B6CBF">
                        <a:alpha val="100000"/>
                      </a:srgbClr>
                    </a:solidFill>
                  </a:tcPr>
                </a:tc>
                <a:extLst>
                  <a:ext uri="{0D108BD9-81ED-4DB2-BD59-A6C34878D82A}">
                    <a16:rowId xmlns:a16="http://schemas.microsoft.com/office/drawing/2014/main" val="10013"/>
                  </a:ext>
                </a:extLst>
              </a:tr>
            </a:tbl>
          </a:graphicData>
        </a:graphic>
      </p:graphicFrame>
      <p:pic>
        <p:nvPicPr>
          <p:cNvPr id="4" name="Content Placeholder 5"/>
          <p:cNvPicPr>
            <a:picLocks noGrp="1"/>
          </p:cNvPicPr>
          <p:nvPr>
            <p:ph idx="14"/>
          </p:nvPr>
        </p:nvPicPr>
        <p:blipFill>
          <a:blip r:embed="rId3" cstate="print"/>
          <a:stretch>
            <a:fillRect/>
          </a:stretch>
        </p:blipFill>
        <p:spPr>
          <a:xfrm>
            <a:off x="5767057" y="586121"/>
            <a:ext cx="6048471" cy="2398619"/>
          </a:xfrm>
          <a:prstGeom prst="rect">
            <a:avLst/>
          </a:prstGeom>
        </p:spPr>
      </p:pic>
      <p:pic>
        <p:nvPicPr>
          <p:cNvPr id="5" name="Content Placeholder 6"/>
          <p:cNvPicPr>
            <a:picLocks noGrp="1"/>
          </p:cNvPicPr>
          <p:nvPr>
            <p:ph idx="18"/>
          </p:nvPr>
        </p:nvPicPr>
        <p:blipFill>
          <a:blip r:embed="rId4" cstate="print"/>
          <a:stretch>
            <a:fillRect/>
          </a:stretch>
        </p:blipFill>
        <p:spPr>
          <a:xfrm>
            <a:off x="5767057" y="2914494"/>
            <a:ext cx="6048471" cy="34904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FD78D-36A1-5621-D1D9-16C7C2C60B3B}"/>
              </a:ext>
            </a:extLst>
          </p:cNvPr>
          <p:cNvPicPr>
            <a:picLocks noChangeAspect="1"/>
          </p:cNvPicPr>
          <p:nvPr/>
        </p:nvPicPr>
        <p:blipFill>
          <a:blip r:embed="rId3"/>
          <a:stretch>
            <a:fillRect/>
          </a:stretch>
        </p:blipFill>
        <p:spPr>
          <a:xfrm>
            <a:off x="6184853" y="911352"/>
            <a:ext cx="3407959" cy="2280102"/>
          </a:xfrm>
          <a:prstGeom prst="rect">
            <a:avLst/>
          </a:prstGeom>
        </p:spPr>
      </p:pic>
      <p:pic>
        <p:nvPicPr>
          <p:cNvPr id="5" name="Picture 4">
            <a:extLst>
              <a:ext uri="{FF2B5EF4-FFF2-40B4-BE49-F238E27FC236}">
                <a16:creationId xmlns:a16="http://schemas.microsoft.com/office/drawing/2014/main" id="{B387802E-952A-3BA6-E6D3-1CE27B9FCE1F}"/>
              </a:ext>
            </a:extLst>
          </p:cNvPr>
          <p:cNvPicPr>
            <a:picLocks noChangeAspect="1"/>
          </p:cNvPicPr>
          <p:nvPr/>
        </p:nvPicPr>
        <p:blipFill>
          <a:blip r:embed="rId3"/>
          <a:stretch>
            <a:fillRect/>
          </a:stretch>
        </p:blipFill>
        <p:spPr>
          <a:xfrm>
            <a:off x="2185877" y="911352"/>
            <a:ext cx="3407959" cy="2280102"/>
          </a:xfrm>
          <a:prstGeom prst="rect">
            <a:avLst/>
          </a:prstGeom>
        </p:spPr>
      </p:pic>
      <p:pic>
        <p:nvPicPr>
          <p:cNvPr id="6" name="Picture 5">
            <a:extLst>
              <a:ext uri="{FF2B5EF4-FFF2-40B4-BE49-F238E27FC236}">
                <a16:creationId xmlns:a16="http://schemas.microsoft.com/office/drawing/2014/main" id="{4961248D-A06D-7306-C077-A92D322B0B2F}"/>
              </a:ext>
            </a:extLst>
          </p:cNvPr>
          <p:cNvPicPr>
            <a:picLocks noChangeAspect="1"/>
          </p:cNvPicPr>
          <p:nvPr/>
        </p:nvPicPr>
        <p:blipFill>
          <a:blip r:embed="rId4"/>
          <a:stretch>
            <a:fillRect/>
          </a:stretch>
        </p:blipFill>
        <p:spPr>
          <a:xfrm>
            <a:off x="1540321" y="3540202"/>
            <a:ext cx="4053515" cy="2280102"/>
          </a:xfrm>
          <a:prstGeom prst="rect">
            <a:avLst/>
          </a:prstGeom>
        </p:spPr>
      </p:pic>
      <p:pic>
        <p:nvPicPr>
          <p:cNvPr id="8" name="Picture 7">
            <a:extLst>
              <a:ext uri="{FF2B5EF4-FFF2-40B4-BE49-F238E27FC236}">
                <a16:creationId xmlns:a16="http://schemas.microsoft.com/office/drawing/2014/main" id="{FB774E8B-C56E-8398-2596-38E2AA0A1C2E}"/>
              </a:ext>
            </a:extLst>
          </p:cNvPr>
          <p:cNvPicPr>
            <a:picLocks noChangeAspect="1"/>
          </p:cNvPicPr>
          <p:nvPr/>
        </p:nvPicPr>
        <p:blipFill>
          <a:blip r:embed="rId5"/>
          <a:stretch>
            <a:fillRect/>
          </a:stretch>
        </p:blipFill>
        <p:spPr>
          <a:xfrm>
            <a:off x="6184853" y="3600253"/>
            <a:ext cx="4018605" cy="2160000"/>
          </a:xfrm>
          <a:prstGeom prst="rect">
            <a:avLst/>
          </a:prstGeom>
        </p:spPr>
      </p:pic>
    </p:spTree>
    <p:extLst>
      <p:ext uri="{BB962C8B-B14F-4D97-AF65-F5344CB8AC3E}">
        <p14:creationId xmlns:p14="http://schemas.microsoft.com/office/powerpoint/2010/main" val="279489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3E6282-07C1-1A9E-1A8E-126C3C1A1C31}"/>
              </a:ext>
            </a:extLst>
          </p:cNvPr>
          <p:cNvPicPr>
            <a:picLocks noChangeAspect="1"/>
          </p:cNvPicPr>
          <p:nvPr/>
        </p:nvPicPr>
        <p:blipFill>
          <a:blip r:embed="rId3"/>
          <a:stretch>
            <a:fillRect/>
          </a:stretch>
        </p:blipFill>
        <p:spPr>
          <a:xfrm>
            <a:off x="696871" y="420513"/>
            <a:ext cx="10798257" cy="5849056"/>
          </a:xfrm>
          <a:prstGeom prst="rect">
            <a:avLst/>
          </a:prstGeom>
        </p:spPr>
      </p:pic>
    </p:spTree>
    <p:extLst>
      <p:ext uri="{BB962C8B-B14F-4D97-AF65-F5344CB8AC3E}">
        <p14:creationId xmlns:p14="http://schemas.microsoft.com/office/powerpoint/2010/main" val="215270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943DFD-692D-F4A7-FD65-FD0EED900139}"/>
              </a:ext>
            </a:extLst>
          </p:cNvPr>
          <p:cNvSpPr>
            <a:spLocks noGrp="1"/>
          </p:cNvSpPr>
          <p:nvPr>
            <p:ph type="title"/>
          </p:nvPr>
        </p:nvSpPr>
        <p:spPr>
          <a:xfrm>
            <a:off x="724619" y="2613891"/>
            <a:ext cx="4539043" cy="2163746"/>
          </a:xfrm>
        </p:spPr>
        <p:txBody>
          <a:bodyPr>
            <a:noAutofit/>
          </a:bodyPr>
          <a:lstStyle/>
          <a:p>
            <a:pPr>
              <a:lnSpc>
                <a:spcPct val="200000"/>
              </a:lnSpc>
            </a:pPr>
            <a:r>
              <a:rPr lang="en-GB" sz="1200" dirty="0">
                <a:hlinkClick r:id="rId2"/>
              </a:rPr>
              <a:t>This presentation on my GitHub</a:t>
            </a:r>
            <a:r>
              <a:rPr lang="en-GB" sz="1200" dirty="0"/>
              <a:t> &amp; source code for the summary slide &amp; sending emails.</a:t>
            </a:r>
            <a:br>
              <a:rPr lang="en-GB" sz="1200" dirty="0"/>
            </a:br>
            <a:r>
              <a:rPr lang="en-GB" sz="1200" dirty="0" err="1">
                <a:hlinkClick r:id="rId3"/>
              </a:rPr>
              <a:t>LynHUK</a:t>
            </a:r>
            <a:r>
              <a:rPr lang="en-GB" sz="1200" dirty="0">
                <a:hlinkClick r:id="rId3"/>
              </a:rPr>
              <a:t>/</a:t>
            </a:r>
            <a:r>
              <a:rPr lang="en-GB" sz="1200" dirty="0" err="1">
                <a:hlinkClick r:id="rId3"/>
              </a:rPr>
              <a:t>DEPOfunctions</a:t>
            </a:r>
            <a:r>
              <a:rPr lang="en-GB" sz="1200" dirty="0">
                <a:hlinkClick r:id="rId3"/>
              </a:rPr>
              <a:t>: DEPO Report Production Functions (github.com)</a:t>
            </a:r>
            <a:r>
              <a:rPr lang="en-GB" sz="1200" dirty="0"/>
              <a:t> – the package of functions used in Programme Reports.</a:t>
            </a:r>
            <a:br>
              <a:rPr lang="en-GB" sz="1200" dirty="0"/>
            </a:br>
            <a:endParaRPr lang="en-GB" sz="1200" dirty="0"/>
          </a:p>
        </p:txBody>
      </p:sp>
      <p:pic>
        <p:nvPicPr>
          <p:cNvPr id="7" name="Picture Placeholder 6">
            <a:extLst>
              <a:ext uri="{FF2B5EF4-FFF2-40B4-BE49-F238E27FC236}">
                <a16:creationId xmlns:a16="http://schemas.microsoft.com/office/drawing/2014/main" id="{08CE60E4-C623-1020-1E69-E9296C511519}"/>
              </a:ext>
            </a:extLst>
          </p:cNvPr>
          <p:cNvPicPr>
            <a:picLocks noGrp="1" noChangeAspect="1"/>
          </p:cNvPicPr>
          <p:nvPr>
            <p:ph type="pic" sz="quarter" idx="10"/>
          </p:nvPr>
        </p:nvPicPr>
        <p:blipFill>
          <a:blip r:embed="rId4"/>
          <a:srcRect l="26062" r="26062"/>
          <a:stretch>
            <a:fillRect/>
          </a:stretch>
        </p:blipFill>
        <p:spPr>
          <a:prstGeom prst="rect">
            <a:avLst/>
          </a:prstGeom>
        </p:spPr>
      </p:pic>
      <p:sp>
        <p:nvSpPr>
          <p:cNvPr id="3" name="Text Placeholder 2">
            <a:extLst>
              <a:ext uri="{FF2B5EF4-FFF2-40B4-BE49-F238E27FC236}">
                <a16:creationId xmlns:a16="http://schemas.microsoft.com/office/drawing/2014/main" id="{9A88B238-4692-1FE3-B0B0-80F869C81C5A}"/>
              </a:ext>
            </a:extLst>
          </p:cNvPr>
          <p:cNvSpPr>
            <a:spLocks noGrp="1"/>
          </p:cNvSpPr>
          <p:nvPr>
            <p:ph type="body" sz="quarter" idx="4294967295"/>
          </p:nvPr>
        </p:nvSpPr>
        <p:spPr>
          <a:xfrm>
            <a:off x="615395" y="1681851"/>
            <a:ext cx="3201035" cy="658813"/>
          </a:xfrm>
        </p:spPr>
        <p:txBody>
          <a:bodyPr>
            <a:normAutofit fontScale="62500" lnSpcReduction="20000"/>
          </a:bodyPr>
          <a:lstStyle/>
          <a:p>
            <a:pPr marL="0" indent="0">
              <a:lnSpc>
                <a:spcPct val="120000"/>
              </a:lnSpc>
              <a:buNone/>
            </a:pPr>
            <a:r>
              <a:rPr lang="en-GB" dirty="0"/>
              <a:t>So where can I find out more?</a:t>
            </a:r>
          </a:p>
        </p:txBody>
      </p:sp>
    </p:spTree>
    <p:extLst>
      <p:ext uri="{BB962C8B-B14F-4D97-AF65-F5344CB8AC3E}">
        <p14:creationId xmlns:p14="http://schemas.microsoft.com/office/powerpoint/2010/main" val="33960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extLst>
              <p:ext uri="{D42A27DB-BD31-4B8C-83A1-F6EECF244321}">
                <p14:modId xmlns:p14="http://schemas.microsoft.com/office/powerpoint/2010/main" val="717818668"/>
              </p:ext>
            </p:extLst>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608159" y="2327613"/>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t>copy and paste 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608159" y="3645096"/>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click on the most recently Monthly Recent Narrative </a:t>
            </a:r>
            <a:r>
              <a:rPr lang="en-GB" sz="1100" dirty="0"/>
              <a:t>(should have been published before submission date) and copy and paste 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12329329" y="795007"/>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click on the most recently Monthly Risk Reporting (should have been published before submission date) and copy and paste 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click on the risk tab </a:t>
            </a:r>
            <a:r>
              <a:rPr lang="en-GB" sz="1100" i="0" dirty="0">
                <a:solidFill>
                  <a:srgbClr val="000000"/>
                </a:solidFill>
                <a:effectLst/>
                <a:latin typeface="Roboto" panose="02000000000000000000" pitchFamily="2" charset="0"/>
              </a:rPr>
              <a:t>and copy and paste 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3387017" y="5539209"/>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is accessible on the main Programme Profile page under </a:t>
            </a:r>
            <a:r>
              <a:rPr lang="en-GB" sz="1100" b="1" dirty="0"/>
              <a:t>“Workforce Overview”. </a:t>
            </a:r>
            <a:r>
              <a:rPr lang="en-GB" sz="1100" dirty="0"/>
              <a:t>Copy and paste 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12329329" y="3965695"/>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Risk and Issue Tab and click on each relevant risk or issue, </a:t>
            </a:r>
            <a:r>
              <a:rPr lang="en-GB" sz="1100" dirty="0"/>
              <a:t>copy and pasting 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2608159" y="717343"/>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Update circles to reflect the latest RAG, which are available 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1292778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t>copy and paste 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click on the most recently Monthly Recent Narrative </a:t>
            </a:r>
            <a:r>
              <a:rPr lang="en-GB" sz="1100" dirty="0"/>
              <a:t>(should have been published before submission date) and copy and paste 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click on the most recently Monthly Risk Reporting (should have been published before submission date) and copy and paste 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click on the risk tab </a:t>
            </a:r>
            <a:r>
              <a:rPr lang="en-GB" sz="1100" i="0" dirty="0">
                <a:solidFill>
                  <a:srgbClr val="000000"/>
                </a:solidFill>
                <a:effectLst/>
                <a:latin typeface="Roboto" panose="02000000000000000000" pitchFamily="2" charset="0"/>
              </a:rPr>
              <a:t>and copy and paste 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is accessible on the main Programme Profile page under </a:t>
            </a:r>
            <a:r>
              <a:rPr lang="en-GB" sz="1100" b="1" dirty="0"/>
              <a:t>“Workforce Overview”. </a:t>
            </a:r>
            <a:r>
              <a:rPr lang="en-GB" sz="1100" dirty="0"/>
              <a:t>Copy and paste 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Risk and Issue Tab and click on each relevant risk or issue, </a:t>
            </a:r>
            <a:r>
              <a:rPr lang="en-GB" sz="1100" dirty="0"/>
              <a:t>copy and pasting 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Update circles to reflect the latest RAG, which are available 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3320252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t>copy and paste 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highlight>
                  <a:srgbClr val="FFFF00"/>
                </a:highlight>
              </a:rPr>
              <a:t>click</a:t>
            </a:r>
            <a:r>
              <a:rPr lang="en-GB" sz="1100" b="1" dirty="0"/>
              <a:t> on the most recently Monthly Recent Narrative </a:t>
            </a:r>
            <a:r>
              <a:rPr lang="en-GB" sz="1100" dirty="0"/>
              <a:t>(should have been published before submission date) and copy and paste 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dirty="0">
                <a:highlight>
                  <a:srgbClr val="FFFF00"/>
                </a:highlight>
              </a:rPr>
              <a:t>click</a:t>
            </a:r>
            <a:r>
              <a:rPr lang="en-GB" sz="1100" dirty="0"/>
              <a:t> on the most recently Monthly Risk Reporting (should have been published before submission date) and copy and paste 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a:t>
            </a:r>
            <a:r>
              <a:rPr lang="en-GB" sz="1100" b="1" i="0" dirty="0">
                <a:solidFill>
                  <a:srgbClr val="000000"/>
                </a:solidFill>
                <a:effectLst/>
                <a:highlight>
                  <a:srgbClr val="FFFF00"/>
                </a:highlight>
                <a:latin typeface="Roboto" panose="02000000000000000000" pitchFamily="2" charset="0"/>
              </a:rPr>
              <a:t>click</a:t>
            </a:r>
            <a:r>
              <a:rPr lang="en-GB" sz="1100" b="1" i="0" dirty="0">
                <a:solidFill>
                  <a:srgbClr val="000000"/>
                </a:solidFill>
                <a:effectLst/>
                <a:latin typeface="Roboto" panose="02000000000000000000" pitchFamily="2" charset="0"/>
              </a:rPr>
              <a:t> on the risk tab </a:t>
            </a:r>
            <a:r>
              <a:rPr lang="en-GB" sz="1100" i="0" dirty="0">
                <a:solidFill>
                  <a:srgbClr val="000000"/>
                </a:solidFill>
                <a:effectLst/>
                <a:latin typeface="Roboto" panose="02000000000000000000" pitchFamily="2" charset="0"/>
              </a:rPr>
              <a:t>and copy and paste 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a:t>
            </a:r>
            <a:r>
              <a:rPr lang="en-GB" sz="1100" dirty="0">
                <a:highlight>
                  <a:srgbClr val="FFFF00"/>
                </a:highlight>
              </a:rPr>
              <a:t>is accessible </a:t>
            </a:r>
            <a:r>
              <a:rPr lang="en-GB" sz="1100" dirty="0"/>
              <a:t>on the main Programme Profile page under </a:t>
            </a:r>
            <a:r>
              <a:rPr lang="en-GB" sz="1100" b="1" dirty="0"/>
              <a:t>“Workforce Overview”. </a:t>
            </a:r>
            <a:r>
              <a:rPr lang="en-GB" sz="1100" dirty="0"/>
              <a:t>Copy and paste 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Risk and Issue Tab and </a:t>
            </a:r>
            <a:r>
              <a:rPr lang="en-GB" sz="1100" b="1" dirty="0">
                <a:highlight>
                  <a:srgbClr val="FFFF00"/>
                </a:highlight>
              </a:rPr>
              <a:t>click</a:t>
            </a:r>
            <a:r>
              <a:rPr lang="en-GB" sz="1100" b="1" dirty="0"/>
              <a:t> on each relevant risk or issue, </a:t>
            </a:r>
            <a:r>
              <a:rPr lang="en-GB" sz="1100" dirty="0"/>
              <a:t>copy and pasting 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Update circles to reflect the latest RAG, which </a:t>
            </a:r>
            <a:r>
              <a:rPr lang="en-GB" sz="1100" dirty="0">
                <a:highlight>
                  <a:srgbClr val="FFFF00"/>
                </a:highlight>
              </a:rPr>
              <a:t>are available </a:t>
            </a:r>
            <a:r>
              <a:rPr lang="en-GB" sz="1100" dirty="0"/>
              <a:t>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20319429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highlight>
                  <a:srgbClr val="00FF00"/>
                </a:highlight>
              </a:rPr>
              <a:t>copy and paste </a:t>
            </a:r>
            <a:r>
              <a:rPr lang="en-GB" sz="1100" b="1" dirty="0"/>
              <a:t>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highlight>
                  <a:srgbClr val="FFFF00"/>
                </a:highlight>
              </a:rPr>
              <a:t>click</a:t>
            </a:r>
            <a:r>
              <a:rPr lang="en-GB" sz="1100" b="1" dirty="0"/>
              <a:t> on the most recently Monthly Recent Narrative </a:t>
            </a:r>
            <a:r>
              <a:rPr lang="en-GB" sz="1100" dirty="0"/>
              <a:t>(should have been published before submission date) and </a:t>
            </a:r>
            <a:r>
              <a:rPr lang="en-GB" sz="1100" dirty="0">
                <a:highlight>
                  <a:srgbClr val="00FF00"/>
                </a:highlight>
              </a:rPr>
              <a:t>copy and paste </a:t>
            </a:r>
            <a:r>
              <a:rPr lang="en-GB" sz="1100" dirty="0"/>
              <a:t>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dirty="0">
                <a:highlight>
                  <a:srgbClr val="FFFF00"/>
                </a:highlight>
              </a:rPr>
              <a:t>click</a:t>
            </a:r>
            <a:r>
              <a:rPr lang="en-GB" sz="1100" dirty="0"/>
              <a:t> on the most recently Monthly Risk Reporting (should have been published before submission date) and </a:t>
            </a:r>
            <a:r>
              <a:rPr lang="en-GB" sz="1100" dirty="0">
                <a:highlight>
                  <a:srgbClr val="00FF00"/>
                </a:highlight>
              </a:rPr>
              <a:t>copy and paste </a:t>
            </a:r>
            <a:r>
              <a:rPr lang="en-GB" sz="1100" dirty="0"/>
              <a:t>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a:t>
            </a:r>
            <a:r>
              <a:rPr lang="en-GB" sz="1100" b="1" i="0" dirty="0">
                <a:solidFill>
                  <a:srgbClr val="000000"/>
                </a:solidFill>
                <a:effectLst/>
                <a:highlight>
                  <a:srgbClr val="FFFF00"/>
                </a:highlight>
                <a:latin typeface="Roboto" panose="02000000000000000000" pitchFamily="2" charset="0"/>
              </a:rPr>
              <a:t>click</a:t>
            </a:r>
            <a:r>
              <a:rPr lang="en-GB" sz="1100" b="1" i="0" dirty="0">
                <a:solidFill>
                  <a:srgbClr val="000000"/>
                </a:solidFill>
                <a:effectLst/>
                <a:latin typeface="Roboto" panose="02000000000000000000" pitchFamily="2" charset="0"/>
              </a:rPr>
              <a:t> on the risk tab </a:t>
            </a:r>
            <a:r>
              <a:rPr lang="en-GB" sz="1100" i="0" dirty="0">
                <a:solidFill>
                  <a:srgbClr val="000000"/>
                </a:solidFill>
                <a:effectLst/>
                <a:latin typeface="Roboto" panose="02000000000000000000" pitchFamily="2" charset="0"/>
              </a:rPr>
              <a:t>and </a:t>
            </a:r>
            <a:r>
              <a:rPr lang="en-GB" sz="1100" i="0" dirty="0">
                <a:solidFill>
                  <a:srgbClr val="000000"/>
                </a:solidFill>
                <a:effectLst/>
                <a:highlight>
                  <a:srgbClr val="00FF00"/>
                </a:highlight>
                <a:latin typeface="Roboto" panose="02000000000000000000" pitchFamily="2" charset="0"/>
              </a:rPr>
              <a:t>copy and paste </a:t>
            </a:r>
            <a:r>
              <a:rPr lang="en-GB" sz="1100" i="0" dirty="0">
                <a:solidFill>
                  <a:srgbClr val="000000"/>
                </a:solidFill>
                <a:effectLst/>
                <a:latin typeface="Roboto" panose="02000000000000000000" pitchFamily="2" charset="0"/>
              </a:rPr>
              <a:t>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a:t>
            </a:r>
            <a:r>
              <a:rPr lang="en-GB" sz="1100" dirty="0">
                <a:highlight>
                  <a:srgbClr val="FFFF00"/>
                </a:highlight>
              </a:rPr>
              <a:t>is accessible </a:t>
            </a:r>
            <a:r>
              <a:rPr lang="en-GB" sz="1100" dirty="0"/>
              <a:t>on the main Programme Profile page under </a:t>
            </a:r>
            <a:r>
              <a:rPr lang="en-GB" sz="1100" b="1" dirty="0"/>
              <a:t>“Workforce Overview”. </a:t>
            </a:r>
            <a:r>
              <a:rPr lang="en-GB" sz="1100" dirty="0">
                <a:highlight>
                  <a:srgbClr val="00FF00"/>
                </a:highlight>
              </a:rPr>
              <a:t>Copy and paste </a:t>
            </a:r>
            <a:r>
              <a:rPr lang="en-GB" sz="1100" dirty="0"/>
              <a:t>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Risk and Issue Tab and </a:t>
            </a:r>
            <a:r>
              <a:rPr lang="en-GB" sz="1100" b="1" dirty="0">
                <a:highlight>
                  <a:srgbClr val="FFFF00"/>
                </a:highlight>
              </a:rPr>
              <a:t>click</a:t>
            </a:r>
            <a:r>
              <a:rPr lang="en-GB" sz="1100" b="1" dirty="0"/>
              <a:t> on each relevant risk or issue, </a:t>
            </a:r>
            <a:r>
              <a:rPr lang="en-GB" sz="1100" dirty="0">
                <a:highlight>
                  <a:srgbClr val="00FF00"/>
                </a:highlight>
              </a:rPr>
              <a:t>copy and pasting </a:t>
            </a:r>
            <a:r>
              <a:rPr lang="en-GB" sz="1100" dirty="0"/>
              <a:t>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00FF00"/>
                </a:highlight>
              </a:rPr>
              <a:t>Update circles </a:t>
            </a:r>
            <a:r>
              <a:rPr lang="en-GB" sz="1100" dirty="0"/>
              <a:t>to reflect the latest RAG, which </a:t>
            </a:r>
            <a:r>
              <a:rPr lang="en-GB" sz="1100" dirty="0">
                <a:highlight>
                  <a:srgbClr val="FFFF00"/>
                </a:highlight>
              </a:rPr>
              <a:t>are available </a:t>
            </a:r>
            <a:r>
              <a:rPr lang="en-GB" sz="1100" dirty="0"/>
              <a:t>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18599717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highlight>
                  <a:srgbClr val="00FF00"/>
                </a:highlight>
              </a:rPr>
              <a:t>copy and paste </a:t>
            </a:r>
            <a:r>
              <a:rPr lang="en-GB" sz="1100" b="1" dirty="0"/>
              <a:t>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highlight>
                  <a:srgbClr val="FFFF00"/>
                </a:highlight>
              </a:rPr>
              <a:t>click</a:t>
            </a:r>
            <a:r>
              <a:rPr lang="en-GB" sz="1100" b="1" dirty="0"/>
              <a:t> on the most recently Monthly Recent Narrative </a:t>
            </a:r>
            <a:r>
              <a:rPr lang="en-GB" sz="1100" dirty="0"/>
              <a:t>(should have been published before submission date) and </a:t>
            </a:r>
            <a:r>
              <a:rPr lang="en-GB" sz="1100" dirty="0">
                <a:highlight>
                  <a:srgbClr val="00FF00"/>
                </a:highlight>
              </a:rPr>
              <a:t>copy and paste </a:t>
            </a:r>
            <a:r>
              <a:rPr lang="en-GB" sz="1100" dirty="0"/>
              <a:t>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dirty="0">
                <a:highlight>
                  <a:srgbClr val="FFFF00"/>
                </a:highlight>
              </a:rPr>
              <a:t>click</a:t>
            </a:r>
            <a:r>
              <a:rPr lang="en-GB" sz="1100" dirty="0"/>
              <a:t> on the most recently Monthly Risk Reporting (should have been published before submission date) and </a:t>
            </a:r>
            <a:r>
              <a:rPr lang="en-GB" sz="1100" dirty="0">
                <a:highlight>
                  <a:srgbClr val="00FF00"/>
                </a:highlight>
              </a:rPr>
              <a:t>copy and paste </a:t>
            </a:r>
            <a:r>
              <a:rPr lang="en-GB" sz="1100" dirty="0"/>
              <a:t>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a:t>
            </a:r>
            <a:r>
              <a:rPr lang="en-GB" sz="1100" b="1" i="0" dirty="0">
                <a:solidFill>
                  <a:srgbClr val="000000"/>
                </a:solidFill>
                <a:effectLst/>
                <a:highlight>
                  <a:srgbClr val="FFFF00"/>
                </a:highlight>
                <a:latin typeface="Roboto" panose="02000000000000000000" pitchFamily="2" charset="0"/>
              </a:rPr>
              <a:t>click</a:t>
            </a:r>
            <a:r>
              <a:rPr lang="en-GB" sz="1100" b="1" i="0" dirty="0">
                <a:solidFill>
                  <a:srgbClr val="000000"/>
                </a:solidFill>
                <a:effectLst/>
                <a:latin typeface="Roboto" panose="02000000000000000000" pitchFamily="2" charset="0"/>
              </a:rPr>
              <a:t> on the risk tab </a:t>
            </a:r>
            <a:r>
              <a:rPr lang="en-GB" sz="1100" i="0" dirty="0">
                <a:solidFill>
                  <a:srgbClr val="000000"/>
                </a:solidFill>
                <a:effectLst/>
                <a:latin typeface="Roboto" panose="02000000000000000000" pitchFamily="2" charset="0"/>
              </a:rPr>
              <a:t>and </a:t>
            </a:r>
            <a:r>
              <a:rPr lang="en-GB" sz="1100" i="0" dirty="0">
                <a:solidFill>
                  <a:srgbClr val="000000"/>
                </a:solidFill>
                <a:effectLst/>
                <a:highlight>
                  <a:srgbClr val="00FF00"/>
                </a:highlight>
                <a:latin typeface="Roboto" panose="02000000000000000000" pitchFamily="2" charset="0"/>
              </a:rPr>
              <a:t>copy and paste </a:t>
            </a:r>
            <a:r>
              <a:rPr lang="en-GB" sz="1100" i="0" dirty="0">
                <a:solidFill>
                  <a:srgbClr val="000000"/>
                </a:solidFill>
                <a:effectLst/>
                <a:latin typeface="Roboto" panose="02000000000000000000" pitchFamily="2" charset="0"/>
              </a:rPr>
              <a:t>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a:t>
            </a:r>
            <a:r>
              <a:rPr lang="en-GB" sz="1100" dirty="0">
                <a:highlight>
                  <a:srgbClr val="FFFF00"/>
                </a:highlight>
              </a:rPr>
              <a:t>is accessible </a:t>
            </a:r>
            <a:r>
              <a:rPr lang="en-GB" sz="1100" dirty="0"/>
              <a:t>on the main Programme Profile page under </a:t>
            </a:r>
            <a:r>
              <a:rPr lang="en-GB" sz="1100" b="1" dirty="0"/>
              <a:t>“Workforce Overview”. </a:t>
            </a:r>
            <a:r>
              <a:rPr lang="en-GB" sz="1100" dirty="0">
                <a:highlight>
                  <a:srgbClr val="00FF00"/>
                </a:highlight>
              </a:rPr>
              <a:t>Copy and paste </a:t>
            </a:r>
            <a:r>
              <a:rPr lang="en-GB" sz="1100" dirty="0"/>
              <a:t>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Risk and Issue Tab and </a:t>
            </a:r>
            <a:r>
              <a:rPr lang="en-GB" sz="1100" b="1" dirty="0">
                <a:highlight>
                  <a:srgbClr val="FFFF00"/>
                </a:highlight>
              </a:rPr>
              <a:t>click</a:t>
            </a:r>
            <a:r>
              <a:rPr lang="en-GB" sz="1100" b="1" dirty="0"/>
              <a:t> on each relevant risk or issue, </a:t>
            </a:r>
            <a:r>
              <a:rPr lang="en-GB" sz="1100" dirty="0">
                <a:highlight>
                  <a:srgbClr val="00FF00"/>
                </a:highlight>
              </a:rPr>
              <a:t>copy and pasting </a:t>
            </a:r>
            <a:r>
              <a:rPr lang="en-GB" sz="1100" dirty="0"/>
              <a:t>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00FF00"/>
                </a:highlight>
              </a:rPr>
              <a:t>Update circles </a:t>
            </a:r>
            <a:r>
              <a:rPr lang="en-GB" sz="1100" dirty="0"/>
              <a:t>to reflect the latest RAG, which </a:t>
            </a:r>
            <a:r>
              <a:rPr lang="en-GB" sz="1100" dirty="0">
                <a:highlight>
                  <a:srgbClr val="FFFF00"/>
                </a:highlight>
              </a:rPr>
              <a:t>are available </a:t>
            </a:r>
            <a:r>
              <a:rPr lang="en-GB" sz="1100" dirty="0"/>
              <a:t>in the summary tab, under the heading </a:t>
            </a:r>
            <a:r>
              <a:rPr lang="en-GB" sz="1100" b="1" dirty="0"/>
              <a:t>Programme Status and Factors.</a:t>
            </a:r>
            <a:r>
              <a:rPr lang="en-GB" sz="1100" dirty="0"/>
              <a:t> </a:t>
            </a:r>
            <a:endParaRPr lang="en-GB" sz="1100" b="1" dirty="0"/>
          </a:p>
        </p:txBody>
      </p:sp>
      <p:sp>
        <p:nvSpPr>
          <p:cNvPr id="3" name="TextBox 2">
            <a:extLst>
              <a:ext uri="{FF2B5EF4-FFF2-40B4-BE49-F238E27FC236}">
                <a16:creationId xmlns:a16="http://schemas.microsoft.com/office/drawing/2014/main" id="{07218D76-F244-CC61-A0B2-E97C3C2DD591}"/>
              </a:ext>
            </a:extLst>
          </p:cNvPr>
          <p:cNvSpPr txBox="1">
            <a:spLocks noChangeAspect="1"/>
          </p:cNvSpPr>
          <p:nvPr/>
        </p:nvSpPr>
        <p:spPr>
          <a:xfrm>
            <a:off x="-105339" y="1809635"/>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4" name="TextBox 3">
            <a:extLst>
              <a:ext uri="{FF2B5EF4-FFF2-40B4-BE49-F238E27FC236}">
                <a16:creationId xmlns:a16="http://schemas.microsoft.com/office/drawing/2014/main" id="{E0214DDD-AE94-39CE-16D6-5995BDA3C263}"/>
              </a:ext>
            </a:extLst>
          </p:cNvPr>
          <p:cNvSpPr txBox="1">
            <a:spLocks noChangeAspect="1"/>
          </p:cNvSpPr>
          <p:nvPr/>
        </p:nvSpPr>
        <p:spPr>
          <a:xfrm>
            <a:off x="339054" y="3284109"/>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5" name="TextBox 4">
            <a:extLst>
              <a:ext uri="{FF2B5EF4-FFF2-40B4-BE49-F238E27FC236}">
                <a16:creationId xmlns:a16="http://schemas.microsoft.com/office/drawing/2014/main" id="{AA2203B2-B2F2-C45B-E144-EE1EE55F89EC}"/>
              </a:ext>
            </a:extLst>
          </p:cNvPr>
          <p:cNvSpPr txBox="1">
            <a:spLocks noChangeAspect="1"/>
          </p:cNvSpPr>
          <p:nvPr/>
        </p:nvSpPr>
        <p:spPr>
          <a:xfrm>
            <a:off x="200286" y="4988077"/>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6" name="TextBox 5">
            <a:extLst>
              <a:ext uri="{FF2B5EF4-FFF2-40B4-BE49-F238E27FC236}">
                <a16:creationId xmlns:a16="http://schemas.microsoft.com/office/drawing/2014/main" id="{C7D155D5-EBA4-8A2C-D6AB-DA58A131C2DB}"/>
              </a:ext>
            </a:extLst>
          </p:cNvPr>
          <p:cNvSpPr txBox="1">
            <a:spLocks noChangeAspect="1"/>
          </p:cNvSpPr>
          <p:nvPr/>
        </p:nvSpPr>
        <p:spPr>
          <a:xfrm>
            <a:off x="5467505" y="193075"/>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7" name="TextBox 6">
            <a:extLst>
              <a:ext uri="{FF2B5EF4-FFF2-40B4-BE49-F238E27FC236}">
                <a16:creationId xmlns:a16="http://schemas.microsoft.com/office/drawing/2014/main" id="{383AA819-171D-1844-322E-3F5B2B3EBCAC}"/>
              </a:ext>
            </a:extLst>
          </p:cNvPr>
          <p:cNvSpPr txBox="1">
            <a:spLocks noChangeAspect="1"/>
          </p:cNvSpPr>
          <p:nvPr/>
        </p:nvSpPr>
        <p:spPr>
          <a:xfrm>
            <a:off x="5688909" y="1271333"/>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8" name="TextBox 7">
            <a:extLst>
              <a:ext uri="{FF2B5EF4-FFF2-40B4-BE49-F238E27FC236}">
                <a16:creationId xmlns:a16="http://schemas.microsoft.com/office/drawing/2014/main" id="{ACB2FAD9-5EE7-5776-EEF0-B65110A90DBC}"/>
              </a:ext>
            </a:extLst>
          </p:cNvPr>
          <p:cNvSpPr txBox="1">
            <a:spLocks noChangeAspect="1"/>
          </p:cNvSpPr>
          <p:nvPr/>
        </p:nvSpPr>
        <p:spPr>
          <a:xfrm>
            <a:off x="5414173" y="3653441"/>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Tree>
    <p:extLst>
      <p:ext uri="{BB962C8B-B14F-4D97-AF65-F5344CB8AC3E}">
        <p14:creationId xmlns:p14="http://schemas.microsoft.com/office/powerpoint/2010/main" val="329287156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xEl>
                                              <p:pRg st="0" end="0"/>
                                            </p:txEl>
                                          </p:spTgt>
                                        </p:tgtEl>
                                      </p:cBhvr>
                                      <p:by x="400000" y="400000"/>
                                    </p:animScale>
                                  </p:childTnLst>
                                </p:cTn>
                              </p:par>
                              <p:par>
                                <p:cTn id="7" presetID="6" presetClass="emph" presetSubtype="0" fill="hold" grpId="0" nodeType="withEffect">
                                  <p:stCondLst>
                                    <p:cond delay="0"/>
                                  </p:stCondLst>
                                  <p:childTnLst>
                                    <p:animScale>
                                      <p:cBhvr>
                                        <p:cTn id="8" dur="2000" fill="hold"/>
                                        <p:tgtEl>
                                          <p:spTgt spid="3">
                                            <p:txEl>
                                              <p:pRg st="0" end="0"/>
                                            </p:txEl>
                                          </p:spTgt>
                                        </p:tgtEl>
                                      </p:cBhvr>
                                      <p:by x="400000" y="400000"/>
                                    </p:animScale>
                                  </p:childTnLst>
                                </p:cTn>
                              </p:par>
                              <p:par>
                                <p:cTn id="9" presetID="6" presetClass="emph" presetSubtype="0" fill="hold" grpId="0" nodeType="withEffect">
                                  <p:stCondLst>
                                    <p:cond delay="0"/>
                                  </p:stCondLst>
                                  <p:childTnLst>
                                    <p:animScale>
                                      <p:cBhvr>
                                        <p:cTn id="10" dur="2000" fill="hold"/>
                                        <p:tgtEl>
                                          <p:spTgt spid="5">
                                            <p:txEl>
                                              <p:pRg st="0" end="0"/>
                                            </p:txEl>
                                          </p:spTgt>
                                        </p:tgtEl>
                                      </p:cBhvr>
                                      <p:by x="400000" y="400000"/>
                                    </p:animScale>
                                  </p:childTnLst>
                                </p:cTn>
                              </p:par>
                              <p:par>
                                <p:cTn id="11" presetID="6" presetClass="emph" presetSubtype="0" fill="hold" grpId="0" nodeType="withEffect">
                                  <p:stCondLst>
                                    <p:cond delay="0"/>
                                  </p:stCondLst>
                                  <p:childTnLst>
                                    <p:animScale>
                                      <p:cBhvr>
                                        <p:cTn id="12" dur="2000" fill="hold"/>
                                        <p:tgtEl>
                                          <p:spTgt spid="6">
                                            <p:txEl>
                                              <p:pRg st="0" end="0"/>
                                            </p:txEl>
                                          </p:spTgt>
                                        </p:tgtEl>
                                      </p:cBhvr>
                                      <p:by x="400000" y="400000"/>
                                    </p:animScale>
                                  </p:childTnLst>
                                </p:cTn>
                              </p:par>
                              <p:par>
                                <p:cTn id="13" presetID="6" presetClass="emph" presetSubtype="0" fill="hold" grpId="0" nodeType="withEffect">
                                  <p:stCondLst>
                                    <p:cond delay="0"/>
                                  </p:stCondLst>
                                  <p:childTnLst>
                                    <p:animScale>
                                      <p:cBhvr>
                                        <p:cTn id="14" dur="2000" fill="hold"/>
                                        <p:tgtEl>
                                          <p:spTgt spid="7">
                                            <p:txEl>
                                              <p:pRg st="0" end="0"/>
                                            </p:txEl>
                                          </p:spTgt>
                                        </p:tgtEl>
                                      </p:cBhvr>
                                      <p:by x="400000" y="400000"/>
                                    </p:animScale>
                                  </p:childTnLst>
                                </p:cTn>
                              </p:par>
                              <p:par>
                                <p:cTn id="15" presetID="6" presetClass="emph" presetSubtype="0" fill="hold" grpId="0" nodeType="withEffect">
                                  <p:stCondLst>
                                    <p:cond delay="0"/>
                                  </p:stCondLst>
                                  <p:childTnLst>
                                    <p:animScale>
                                      <p:cBhvr>
                                        <p:cTn id="16" dur="2000" fill="hold"/>
                                        <p:tgtEl>
                                          <p:spTgt spid="8">
                                            <p:txEl>
                                              <p:pRg st="0" end="0"/>
                                            </p:txEl>
                                          </p:spTgt>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P spid="5" grpId="0" build="allAtOnce"/>
      <p:bldP spid="6" grpId="0" build="allAtOnce"/>
      <p:bldP spid="7" grpId="0" build="allAtOnce"/>
      <p:bldP spid="8"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EEFDEE-F9FB-C550-4A8F-1BEE50C2D6EB}"/>
              </a:ext>
            </a:extLst>
          </p:cNvPr>
          <p:cNvPicPr>
            <a:picLocks noChangeAspect="1"/>
          </p:cNvPicPr>
          <p:nvPr/>
        </p:nvPicPr>
        <p:blipFill>
          <a:blip r:embed="rId3"/>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4560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Heading"/>
          <p:cNvSpPr>
            <a:spLocks noGrp="1"/>
          </p:cNvSpPr>
          <p:nvPr>
            <p:ph type="title"/>
          </p:nvPr>
        </p:nvSpPr>
        <p:spPr>
          <a:xfrm>
            <a:off x="432000" y="68230"/>
            <a:ext cx="8788370" cy="517891"/>
          </a:xfrm>
        </p:spPr>
        <p:txBody>
          <a:bodyPr/>
          <a:lstStyle/>
          <a:p>
            <a:r>
              <a:rPr lang="en-GB" dirty="0"/>
              <a:t>Programme Name</a:t>
            </a:r>
            <a:endParaRPr dirty="0"/>
          </a:p>
        </p:txBody>
      </p:sp>
      <p:sp>
        <p:nvSpPr>
          <p:cNvPr id="3" name="Slide Subheading"/>
          <p:cNvSpPr>
            <a:spLocks noGrp="1"/>
          </p:cNvSpPr>
          <p:nvPr>
            <p:ph type="body" sz="quarter" idx="13"/>
          </p:nvPr>
        </p:nvSpPr>
        <p:spPr>
          <a:xfrm>
            <a:off x="436798" y="515390"/>
            <a:ext cx="5211418" cy="732208"/>
          </a:xfrm>
        </p:spPr>
        <p:txBody>
          <a:bodyPr/>
          <a:lstStyle/>
          <a:p>
            <a:r>
              <a:rPr lang="en-GB" dirty="0"/>
              <a:t>Programme Summary ##########################</a:t>
            </a:r>
            <a:br>
              <a:rPr lang="en-GB" dirty="0"/>
            </a:br>
            <a:br>
              <a:rPr lang="en-GB" dirty="0"/>
            </a:br>
            <a:r>
              <a:rPr lang="en-GB" dirty="0"/>
              <a:t>~~~~~~~~~~~~~~~~~~~~~~~~~</a:t>
            </a:r>
            <a:endParaRPr dirty="0"/>
          </a:p>
        </p:txBody>
      </p:sp>
      <p:pic>
        <p:nvPicPr>
          <p:cNvPr id="4" name="Content Placeholder 1"/>
          <p:cNvPicPr>
            <a:picLocks noGrp="1"/>
          </p:cNvPicPr>
          <p:nvPr>
            <p:ph idx="15"/>
          </p:nvPr>
        </p:nvPicPr>
        <p:blipFill>
          <a:blip r:embed="rId3" cstate="print"/>
          <a:stretch>
            <a:fillRect/>
          </a:stretch>
        </p:blipFill>
        <p:spPr>
          <a:xfrm>
            <a:off x="436798" y="1384622"/>
            <a:ext cx="5211418" cy="973384"/>
          </a:xfrm>
          <a:prstGeom prst="rect">
            <a:avLst/>
          </a:prstGeom>
        </p:spPr>
      </p:pic>
      <p:graphicFrame>
        <p:nvGraphicFramePr>
          <p:cNvPr id="5" name="Content Placeholder 2"/>
          <p:cNvGraphicFramePr>
            <a:graphicFrameLocks noGrp="1"/>
          </p:cNvGraphicFramePr>
          <p:nvPr>
            <p:extLst>
              <p:ext uri="{D42A27DB-BD31-4B8C-83A1-F6EECF244321}">
                <p14:modId xmlns:p14="http://schemas.microsoft.com/office/powerpoint/2010/main" val="3916329974"/>
              </p:ext>
            </p:extLst>
          </p:nvPr>
        </p:nvGraphicFramePr>
        <p:xfrm>
          <a:off x="432000" y="2484198"/>
          <a:ext cx="5029200" cy="2616236"/>
        </p:xfrm>
        <a:graphic>
          <a:graphicData uri="http://schemas.openxmlformats.org/drawingml/2006/table">
            <a:tbl>
              <a:tblPr/>
              <a:tblGrid>
                <a:gridCol w="5029200">
                  <a:extLst>
                    <a:ext uri="{9D8B030D-6E8A-4147-A177-3AD203B41FA5}">
                      <a16:colId xmlns:a16="http://schemas.microsoft.com/office/drawing/2014/main" val="20000"/>
                    </a:ext>
                  </a:extLst>
                </a:gridCol>
              </a:tblGrid>
              <a:tr h="391196">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What achievements and progress have occurred in the reporting period?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0"/>
                  </a:ext>
                </a:extLst>
              </a:tr>
              <a:tr h="1250952">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3</a:t>
                      </a:r>
                      <a:r>
                        <a:rPr lang="en-GB" sz="1100" b="0" i="0" u="none" cap="none" dirty="0">
                          <a:solidFill>
                            <a:srgbClr val="000000">
                              <a:alpha val="100000"/>
                            </a:srgbClr>
                          </a:solidFill>
                          <a:latin typeface="Arial"/>
                          <a:cs typeface="Arial"/>
                          <a:sym typeface="Arial"/>
                        </a:rPr>
                        <a:t>0/06</a:t>
                      </a:r>
                      <a:r>
                        <a:rPr sz="1100" b="0" i="0" u="none" cap="none" dirty="0">
                          <a:solidFill>
                            <a:srgbClr val="000000">
                              <a:alpha val="100000"/>
                            </a:srgbClr>
                          </a:solidFill>
                          <a:latin typeface="Arial"/>
                          <a:cs typeface="Arial"/>
                          <a:sym typeface="Arial"/>
                        </a:rPr>
                        <a:t>/2024: </a:t>
                      </a:r>
                      <a:br>
                        <a:rPr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Arial"/>
                          <a:cs typeface="Arial"/>
                          <a:sym typeface="Arial"/>
                        </a:rPr>
                        <a:t>~~~~~~~~~~~~~~~~~~~~~~~~~~~~~~~~~~~~~~~~~~~~~~~~~~~~~~~~~~~~~~~~~~~~~~~~~~~~~~~~~~~~~~~~~~~~~~~~~~~~~~~~~~~~~~~~~~~~~~~~~~~~~~~~~~~~~~~~~~~~~~~~~~~~~~~</a:t>
                      </a:r>
                    </a:p>
                    <a:p>
                      <a:pPr marL="63500" marR="63500" algn="l">
                        <a:lnSpc>
                          <a:spcPct val="100000"/>
                        </a:lnSpc>
                        <a:spcBef>
                          <a:spcPts val="500"/>
                        </a:spcBef>
                        <a:spcAft>
                          <a:spcPts val="500"/>
                        </a:spcAft>
                        <a:buNone/>
                      </a:pPr>
                      <a:endParaRPr lang="en-GB" sz="1100" b="0" i="0" u="none" cap="none" dirty="0">
                        <a:solidFill>
                          <a:srgbClr val="000000">
                            <a:alpha val="100000"/>
                          </a:srgbClr>
                        </a:solidFill>
                        <a:latin typeface="Arial"/>
                        <a:cs typeface="Arial"/>
                        <a:sym typeface="Arial"/>
                      </a:endParaRPr>
                    </a:p>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gt;&gt;&gt;&gt;&gt;&gt;&gt;&gt;&gt;&gt;&gt;&gt;&gt;&gt;&gt;&gt;&gt;&gt;&gt;&gt;&gt;&gt;&gt;&gt;&gt;&gt;&gt;&gt;&gt;&gt;&gt;&gt;&gt;&gt;&gt;&gt;&gt;&gt;&gt;&gt;&gt;&gt;&gt;&gt;&gt;&gt;&gt;&gt;&gt;&gt;&gt;&gt;&gt;&gt;&gt;&gt;&gt;&gt;&gt;&gt;&gt;&gt;&gt;&gt;&gt;&gt;&gt;&gt;&gt;&gt;&gt;&gt;&gt;&gt;&gt;&gt;&gt;&gt;&gt;&gt;&gt;&gt;&gt;&gt;&gt;&gt;&gt;&gt;&gt;&gt;&gt;&gt;&gt;&gt;&gt;</a:t>
                      </a:r>
                      <a:r>
                        <a:rPr sz="1100" b="0" i="0" u="none" cap="none" dirty="0">
                          <a:solidFill>
                            <a:srgbClr val="000000">
                              <a:alpha val="100000"/>
                            </a:srgbClr>
                          </a:solidFill>
                          <a:latin typeface="Arial"/>
                          <a:cs typeface="Arial"/>
                          <a:sym typeface="Arial"/>
                        </a:rPr>
                        <a:t> </a:t>
                      </a:r>
                      <a:br>
                        <a:rPr sz="1100" b="0" i="0" u="none" cap="none" dirty="0">
                          <a:solidFill>
                            <a:srgbClr val="000000">
                              <a:alpha val="100000"/>
                            </a:srgbClr>
                          </a:solidFill>
                          <a:latin typeface="Arial"/>
                          <a:cs typeface="Arial"/>
                          <a:sym typeface="Arial"/>
                        </a:rPr>
                      </a:br>
                      <a:r>
                        <a:rPr sz="1100" b="0" i="0" u="none" cap="none" dirty="0">
                          <a:solidFill>
                            <a:srgbClr val="000000">
                              <a:alpha val="100000"/>
                            </a:srgbClr>
                          </a:solidFill>
                          <a:latin typeface="Arial"/>
                          <a:cs typeface="Arial"/>
                          <a:sym typeface="Arial"/>
                        </a:rPr>
                        <a:t> </a:t>
                      </a:r>
                      <a:br>
                        <a:rPr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mn-lt"/>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1"/>
                  </a:ext>
                </a:extLst>
              </a:tr>
            </a:tbl>
          </a:graphicData>
        </a:graphic>
      </p:graphicFrame>
      <p:graphicFrame>
        <p:nvGraphicFramePr>
          <p:cNvPr id="6" name="Content Placeholder 5"/>
          <p:cNvGraphicFramePr>
            <a:graphicFrameLocks noGrp="1"/>
          </p:cNvGraphicFramePr>
          <p:nvPr>
            <p:extLst>
              <p:ext uri="{D42A27DB-BD31-4B8C-83A1-F6EECF244321}">
                <p14:modId xmlns:p14="http://schemas.microsoft.com/office/powerpoint/2010/main" val="66014642"/>
              </p:ext>
            </p:extLst>
          </p:nvPr>
        </p:nvGraphicFramePr>
        <p:xfrm>
          <a:off x="5767057" y="718873"/>
          <a:ext cx="6309360" cy="3467666"/>
        </p:xfrm>
        <a:graphic>
          <a:graphicData uri="http://schemas.openxmlformats.org/drawingml/2006/table">
            <a:tbl>
              <a:tblPr/>
              <a:tblGrid>
                <a:gridCol w="640080">
                  <a:extLst>
                    <a:ext uri="{9D8B030D-6E8A-4147-A177-3AD203B41FA5}">
                      <a16:colId xmlns:a16="http://schemas.microsoft.com/office/drawing/2014/main" val="20000"/>
                    </a:ext>
                  </a:extLst>
                </a:gridCol>
                <a:gridCol w="2834640">
                  <a:extLst>
                    <a:ext uri="{9D8B030D-6E8A-4147-A177-3AD203B41FA5}">
                      <a16:colId xmlns:a16="http://schemas.microsoft.com/office/drawing/2014/main" val="20001"/>
                    </a:ext>
                  </a:extLst>
                </a:gridCol>
                <a:gridCol w="2834640">
                  <a:extLst>
                    <a:ext uri="{9D8B030D-6E8A-4147-A177-3AD203B41FA5}">
                      <a16:colId xmlns:a16="http://schemas.microsoft.com/office/drawing/2014/main" val="20002"/>
                    </a:ext>
                  </a:extLst>
                </a:gridCol>
              </a:tblGrid>
              <a:tr h="390173">
                <a:tc gridSpan="3">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Risks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Risks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Risks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0"/>
                  </a:ext>
                </a:extLst>
              </a:tr>
              <a:tr h="390173">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RAG</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Title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Mitigating Actions – Updates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1"/>
                  </a:ext>
                </a:extLst>
              </a:tr>
              <a:tr h="391879">
                <a:tc>
                  <a:txBody>
                    <a:bodyPr/>
                    <a:lstStyle/>
                    <a:p>
                      <a:pPr marL="63500" marR="63500" algn="ctr">
                        <a:lnSpc>
                          <a:spcPct val="100000"/>
                        </a:lnSpc>
                        <a:spcBef>
                          <a:spcPts val="500"/>
                        </a:spcBef>
                        <a:spcAft>
                          <a:spcPts val="500"/>
                        </a:spcAft>
                        <a:buNone/>
                      </a:pPr>
                      <a:r>
                        <a:rPr sz="1100" b="1" i="0" u="none" cap="none">
                          <a:solidFill>
                            <a:srgbClr val="000000">
                              <a:alpha val="100000"/>
                            </a:srgbClr>
                          </a:solidFill>
                          <a:latin typeface="Arial"/>
                          <a:cs typeface="Arial"/>
                          <a:sym typeface="Arial"/>
                        </a:rPr>
                        <a:t>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DA291C">
                        <a:alpha val="10000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&gt;&gt;&gt;&gt;&gt;&gt;&gt;&gt;&gt;&gt;&gt;&gt;&gt;&gt;   &gt;&gt;&gt;&gt;&gt;&gt;&gt;&gt;&gt;&gt;&gt;&gt;&gt;</a:t>
                      </a:r>
                      <a:br>
                        <a:rPr lang="en-GB" sz="1100" b="0" i="0" u="none" cap="none" dirty="0">
                          <a:solidFill>
                            <a:srgbClr val="000000">
                              <a:alpha val="100000"/>
                            </a:srgbClr>
                          </a:solidFill>
                          <a:latin typeface="Arial"/>
                          <a:cs typeface="Arial"/>
                          <a:sym typeface="Arial"/>
                        </a:rPr>
                      </a:br>
                      <a:br>
                        <a:rPr lang="en-GB"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Arial"/>
                          <a:cs typeface="Arial"/>
                          <a:sym typeface="Arial"/>
                        </a:rPr>
                        <a:t>&gt;&gt;&gt;&gt;&gt;&gt;  &gt;&gt;&gt;&gt;&gt;&gt;&gt;&gt;&gt;&gt;  &gt;&gt;&gt;&gt;&gt;&gt;&gt;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mn-lt"/>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2"/>
                  </a:ext>
                </a:extLst>
              </a:tr>
              <a:tr h="391879">
                <a:tc>
                  <a:txBody>
                    <a:bodyPr/>
                    <a:lstStyle/>
                    <a:p>
                      <a:pPr marL="63500" marR="63500" algn="ctr">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&lt;&lt;&lt;&lt;&lt;  &gt;&gt;&gt;&gt;&gt;&gt;&gt;&gt;&gt;&gt;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mn-lt"/>
                          <a:cs typeface="Arial"/>
                          <a:sym typeface="Arial"/>
                        </a:rPr>
                        <a:t>&gt;&gt;&gt;&gt;&gt;&gt;&gt;&gt;&gt;&gt;&gt;&gt;&gt;&gt;&gt;&gt;&gt;&gt;&gt;&gt;&gt;&gt;&gt;&gt;&gt;&gt;&gt;&gt;&gt;&gt;&gt;&gt;&gt;&gt;&gt;&gt;&gt;&gt;&gt;&gt;&gt;&gt;&gt;&gt;&gt;&gt;&gt;&gt;&gt;&gt;&gt;&gt;&gt;&gt;&gt;&gt;&gt;&gt;&gt;&gt;&gt;&gt;&gt;&gt;&gt;&gt;&gt;&gt;&gt;&gt;&gt;&gt;&gt;&gt;&gt;&gt;&gt;&gt;&gt;&gt;&gt;&gt;&gt;&gt;&gt;&gt;&gt;&gt;&gt;&gt;&gt;&gt;&gt;&gt;&gt;</a:t>
                      </a:r>
                      <a:r>
                        <a:rPr sz="1100" b="0" i="0" u="none" cap="none" dirty="0">
                          <a:solidFill>
                            <a:srgbClr val="000000">
                              <a:alpha val="100000"/>
                            </a:srgbClr>
                          </a:solidFill>
                          <a:latin typeface="Arial"/>
                          <a:cs typeface="Arial"/>
                          <a:sym typeface="Arial"/>
                        </a:rPr>
                        <a:t>.</a:t>
                      </a: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3"/>
                  </a:ext>
                </a:extLst>
              </a:tr>
              <a:tr h="391879">
                <a:tc>
                  <a:txBody>
                    <a:bodyPr/>
                    <a:lstStyle/>
                    <a:p>
                      <a:pPr marL="63500" marR="63500" algn="ctr">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a:solidFill>
                            <a:srgbClr val="000000">
                              <a:alpha val="100000"/>
                            </a:srgbClr>
                          </a:solidFill>
                          <a:latin typeface="Arial"/>
                          <a:cs typeface="Arial"/>
                          <a:sym typeface="Arial"/>
                        </a:rPr>
                        <a:t>::::::::::::::::::   ::::::::::::::::::::::::::::::</a:t>
                      </a:r>
                      <a:r>
                        <a:rPr sz="1100" b="0" i="0" u="none" cap="none">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r>
                        <a:rPr sz="1100" b="0" i="0" u="none" cap="none" dirty="0">
                          <a:solidFill>
                            <a:srgbClr val="000000">
                              <a:alpha val="100000"/>
                            </a:srgbClr>
                          </a:solidFill>
                          <a:latin typeface="Arial"/>
                          <a:cs typeface="Arial"/>
                          <a:sym typeface="Arial"/>
                        </a:rPr>
                        <a:t>.</a:t>
                      </a: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4"/>
                  </a:ext>
                </a:extLst>
              </a:tr>
              <a:tr h="391879">
                <a:tc>
                  <a:txBody>
                    <a:bodyPr/>
                    <a:lstStyle/>
                    <a:p>
                      <a:pPr marL="63500" marR="63500" algn="ctr">
                        <a:lnSpc>
                          <a:spcPct val="100000"/>
                        </a:lnSpc>
                        <a:spcBef>
                          <a:spcPts val="500"/>
                        </a:spcBef>
                        <a:spcAft>
                          <a:spcPts val="500"/>
                        </a:spcAft>
                        <a:buNone/>
                      </a:pPr>
                      <a:r>
                        <a:rPr sz="1100" b="1" i="0" u="none" cap="none" dirty="0">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br>
                        <a:rPr lang="en-GB"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mn-lt"/>
                          <a:cs typeface="Arial"/>
                          <a:sym typeface="Arial"/>
                        </a:rPr>
                        <a:t>&gt;&gt;&gt;&gt;&gt;&gt;&gt;&gt;&gt;&gt;&gt;&gt;&gt;&gt;&gt;&gt;&gt;&gt;&gt;&gt;&gt;&gt;&gt;&gt;&gt;&gt;&gt;&gt;&gt;&gt;&gt;&gt;&gt;&gt;&gt;&gt;&gt;&gt;&gt;&gt;&gt;&gt;&gt;&gt;&gt;&gt;&gt;&gt;&gt;&gt;&gt;&gt;&gt;&gt;&gt;&gt;&gt;&gt;&gt;&gt;&gt;&gt;&gt;&gt;&gt;&gt;&gt;&gt;&gt;&gt;&gt;&gt;&gt;&gt;&gt;&gt;&gt;&gt;&gt;&gt;&gt;&gt;&gt;&gt;&gt;&gt;&gt;&gt;&gt;&gt;&gt;&gt;&gt;&gt;&gt;</a:t>
                      </a:r>
                      <a:r>
                        <a:rPr sz="1100" b="0" i="0" u="none" cap="none" dirty="0">
                          <a:solidFill>
                            <a:srgbClr val="000000">
                              <a:alpha val="100000"/>
                            </a:srgbClr>
                          </a:solidFill>
                          <a:latin typeface="Arial"/>
                          <a:cs typeface="Arial"/>
                          <a:sym typeface="Arial"/>
                        </a:rPr>
                        <a:t>.</a:t>
                      </a: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5"/>
                  </a:ext>
                </a:extLst>
              </a:tr>
            </a:tbl>
          </a:graphicData>
        </a:graphic>
      </p:graphicFrame>
      <p:graphicFrame>
        <p:nvGraphicFramePr>
          <p:cNvPr id="7" name="Content Placeholder 6"/>
          <p:cNvGraphicFramePr>
            <a:graphicFrameLocks noGrp="1"/>
          </p:cNvGraphicFramePr>
          <p:nvPr>
            <p:extLst>
              <p:ext uri="{D42A27DB-BD31-4B8C-83A1-F6EECF244321}">
                <p14:modId xmlns:p14="http://schemas.microsoft.com/office/powerpoint/2010/main" val="418659248"/>
              </p:ext>
            </p:extLst>
          </p:nvPr>
        </p:nvGraphicFramePr>
        <p:xfrm>
          <a:off x="5767057" y="4479121"/>
          <a:ext cx="6309360" cy="1242626"/>
        </p:xfrm>
        <a:graphic>
          <a:graphicData uri="http://schemas.openxmlformats.org/drawingml/2006/table">
            <a:tbl>
              <a:tblPr/>
              <a:tblGrid>
                <a:gridCol w="666610">
                  <a:extLst>
                    <a:ext uri="{9D8B030D-6E8A-4147-A177-3AD203B41FA5}">
                      <a16:colId xmlns:a16="http://schemas.microsoft.com/office/drawing/2014/main" val="20000"/>
                    </a:ext>
                  </a:extLst>
                </a:gridCol>
                <a:gridCol w="2821375">
                  <a:extLst>
                    <a:ext uri="{9D8B030D-6E8A-4147-A177-3AD203B41FA5}">
                      <a16:colId xmlns:a16="http://schemas.microsoft.com/office/drawing/2014/main" val="20001"/>
                    </a:ext>
                  </a:extLst>
                </a:gridCol>
                <a:gridCol w="2821375">
                  <a:extLst>
                    <a:ext uri="{9D8B030D-6E8A-4147-A177-3AD203B41FA5}">
                      <a16:colId xmlns:a16="http://schemas.microsoft.com/office/drawing/2014/main" val="20002"/>
                    </a:ext>
                  </a:extLst>
                </a:gridCol>
              </a:tblGrid>
              <a:tr h="390173">
                <a:tc gridSpan="3">
                  <a:txBody>
                    <a:bodyPr/>
                    <a:lstStyle/>
                    <a:p>
                      <a:pPr marL="63500" marR="63500" algn="l">
                        <a:lnSpc>
                          <a:spcPct val="100000"/>
                        </a:lnSpc>
                        <a:spcBef>
                          <a:spcPts val="500"/>
                        </a:spcBef>
                        <a:spcAft>
                          <a:spcPts val="500"/>
                        </a:spcAft>
                        <a:buNone/>
                      </a:pPr>
                      <a:r>
                        <a:rPr sz="1100" b="1" i="0" u="none" cap="none" dirty="0">
                          <a:solidFill>
                            <a:srgbClr val="FFFFFF">
                              <a:alpha val="100000"/>
                            </a:srgbClr>
                          </a:solidFill>
                          <a:latin typeface="Arial"/>
                          <a:cs typeface="Arial"/>
                          <a:sym typeface="Arial"/>
                        </a:rPr>
                        <a:t>Issues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Issues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Issues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0"/>
                  </a:ext>
                </a:extLst>
              </a:tr>
              <a:tr h="390173">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RAG</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Description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dirty="0">
                          <a:solidFill>
                            <a:srgbClr val="FFFFFF">
                              <a:alpha val="100000"/>
                            </a:srgbClr>
                          </a:solidFill>
                          <a:latin typeface="Arial"/>
                          <a:cs typeface="Arial"/>
                          <a:sym typeface="Arial"/>
                        </a:rPr>
                        <a:t>High Level Actions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003087">
                        <a:alpha val="100000"/>
                      </a:srgbClr>
                    </a:solidFill>
                  </a:tcPr>
                </a:tc>
                <a:extLst>
                  <a:ext uri="{0D108BD9-81ED-4DB2-BD59-A6C34878D82A}">
                    <a16:rowId xmlns:a16="http://schemas.microsoft.com/office/drawing/2014/main" val="10001"/>
                  </a:ext>
                </a:extLst>
              </a:tr>
              <a:tr h="390173">
                <a:tc>
                  <a:txBody>
                    <a:bodyPr/>
                    <a:lstStyle/>
                    <a:p>
                      <a:pPr marL="63500" marR="63500" algn="ctr">
                        <a:lnSpc>
                          <a:spcPct val="100000"/>
                        </a:lnSpc>
                        <a:spcBef>
                          <a:spcPts val="500"/>
                        </a:spcBef>
                        <a:spcAft>
                          <a:spcPts val="500"/>
                        </a:spcAft>
                        <a:buNone/>
                      </a:pPr>
                      <a:r>
                        <a:rPr sz="1100" b="1" i="0" u="none" cap="none" dirty="0">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solidFill>
                      <a:prstDash val="solid"/>
                      <a:round/>
                      <a:headEnd type="none" w="med" len="med"/>
                      <a:tailEnd type="none" w="med" len="me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alpha val="100000"/>
                        </a:srgbClr>
                      </a:solidFill>
                      <a:prstDash val="solid"/>
                    </a:lnT>
                    <a:lnB w="9525" cap="flat" cmpd="sng" algn="ctr">
                      <a:solidFill>
                        <a:srgbClr val="666666">
                          <a:alpha val="100000"/>
                        </a:srgbClr>
                      </a:solidFill>
                      <a:prstDash val="solid"/>
                    </a:lnB>
                    <a:no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solidFill>
                      <a:prstDash val="solid"/>
                      <a:round/>
                      <a:headEnd type="none" w="med" len="med"/>
                      <a:tailEnd type="none" w="med" len="me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noFill/>
                  </a:tcPr>
                </a:tc>
                <a:extLst>
                  <a:ext uri="{0D108BD9-81ED-4DB2-BD59-A6C34878D82A}">
                    <a16:rowId xmlns:a16="http://schemas.microsoft.com/office/drawing/2014/main" val="383207085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rtoon a cartoon of a child&#10;&#10;Description automatically generated">
            <a:extLst>
              <a:ext uri="{FF2B5EF4-FFF2-40B4-BE49-F238E27FC236}">
                <a16:creationId xmlns:a16="http://schemas.microsoft.com/office/drawing/2014/main" id="{E18BA85C-9B8C-3D6C-A356-16B1AA5CDF09}"/>
              </a:ext>
            </a:extLst>
          </p:cNvPr>
          <p:cNvPicPr>
            <a:picLocks noChangeAspect="1"/>
          </p:cNvPicPr>
          <p:nvPr/>
        </p:nvPicPr>
        <p:blipFill>
          <a:blip r:embed="rId2"/>
          <a:stretch>
            <a:fillRect/>
          </a:stretch>
        </p:blipFill>
        <p:spPr>
          <a:xfrm>
            <a:off x="3724275" y="1652587"/>
            <a:ext cx="4743450" cy="3552825"/>
          </a:xfrm>
          <a:prstGeom prst="rect">
            <a:avLst/>
          </a:prstGeom>
        </p:spPr>
      </p:pic>
    </p:spTree>
    <p:extLst>
      <p:ext uri="{BB962C8B-B14F-4D97-AF65-F5344CB8AC3E}">
        <p14:creationId xmlns:p14="http://schemas.microsoft.com/office/powerpoint/2010/main" val="358875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HSD-Refresh-Theme-NOV1120B">
  <a:themeElements>
    <a:clrScheme name="Custom 2">
      <a:dk1>
        <a:srgbClr val="FFFFFF"/>
      </a:dk1>
      <a:lt1>
        <a:srgbClr val="231F20"/>
      </a:lt1>
      <a:dk2>
        <a:srgbClr val="005EB8"/>
      </a:dk2>
      <a:lt2>
        <a:srgbClr val="F4F6F8"/>
      </a:lt2>
      <a:accent1>
        <a:srgbClr val="003087"/>
      </a:accent1>
      <a:accent2>
        <a:srgbClr val="768692"/>
      </a:accent2>
      <a:accent3>
        <a:srgbClr val="C7CED3"/>
      </a:accent3>
      <a:accent4>
        <a:srgbClr val="99DDEB"/>
      </a:accent4>
      <a:accent5>
        <a:srgbClr val="80D2CC"/>
      </a:accent5>
      <a:accent6>
        <a:srgbClr val="425563"/>
      </a:accent6>
      <a:hlink>
        <a:srgbClr val="005EB8"/>
      </a:hlink>
      <a:folHlink>
        <a:srgbClr val="0030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SD-PPT-Template-Refresh_NOV2020-B" id="{06B772CD-B1AE-2743-BE7F-0BA8B46714EA}" vid="{16F65E12-3586-BC44-90B1-43C17D3850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8DF9EE2E211B4FB023C8E650DDAAEC" ma:contentTypeVersion="13" ma:contentTypeDescription="Create a new document." ma:contentTypeScope="" ma:versionID="12895ca426b3954a474c61acb4e299e7">
  <xsd:schema xmlns:xsd="http://www.w3.org/2001/XMLSchema" xmlns:xs="http://www.w3.org/2001/XMLSchema" xmlns:p="http://schemas.microsoft.com/office/2006/metadata/properties" xmlns:ns2="bb181adc-9900-4c64-beb6-70845b96aec2" xmlns:ns3="ca1a916f-e75d-458b-89cd-c8cbc625988f" targetNamespace="http://schemas.microsoft.com/office/2006/metadata/properties" ma:root="true" ma:fieldsID="e62a2bafa8aaab23ef0bf71d486bbd60" ns2:_="" ns3:_="">
    <xsd:import namespace="bb181adc-9900-4c64-beb6-70845b96aec2"/>
    <xsd:import namespace="ca1a916f-e75d-458b-89cd-c8cbc62598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181adc-9900-4c64-beb6-70845b96ae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43b0bdb-28a8-4814-9fb9-624c17c095f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1a916f-e75d-458b-89cd-c8cbc62598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eaa5704c-74e3-4832-8c69-5d119839cd96}" ma:internalName="TaxCatchAll" ma:showField="CatchAllData" ma:web="ca1a916f-e75d-458b-89cd-c8cbc62598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b181adc-9900-4c64-beb6-70845b96aec2">
      <Terms xmlns="http://schemas.microsoft.com/office/infopath/2007/PartnerControls"/>
    </lcf76f155ced4ddcb4097134ff3c332f>
    <TaxCatchAll xmlns="ca1a916f-e75d-458b-89cd-c8cbc625988f" xsi:nil="true"/>
  </documentManagement>
</p:properties>
</file>

<file path=customXml/itemProps1.xml><?xml version="1.0" encoding="utf-8"?>
<ds:datastoreItem xmlns:ds="http://schemas.openxmlformats.org/officeDocument/2006/customXml" ds:itemID="{B7B6D4F5-ECA0-4A22-A4DD-3335756FD664}">
  <ds:schemaRefs>
    <ds:schemaRef ds:uri="http://schemas.microsoft.com/sharepoint/v3/contenttype/forms"/>
  </ds:schemaRefs>
</ds:datastoreItem>
</file>

<file path=customXml/itemProps2.xml><?xml version="1.0" encoding="utf-8"?>
<ds:datastoreItem xmlns:ds="http://schemas.openxmlformats.org/officeDocument/2006/customXml" ds:itemID="{0D82AA2A-DE88-464E-9C49-27C6DD1FB4CC}">
  <ds:schemaRefs>
    <ds:schemaRef ds:uri="bb181adc-9900-4c64-beb6-70845b96aec2"/>
    <ds:schemaRef ds:uri="ca1a916f-e75d-458b-89cd-c8cbc62598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12B3C52-C4E5-4003-8240-632FDE102EAB}">
  <ds:schemaRefs>
    <ds:schemaRef ds:uri="http://schemas.microsoft.com/office/2006/documentManagement/types"/>
    <ds:schemaRef ds:uri="http://purl.org/dc/terms/"/>
    <ds:schemaRef ds:uri="http://purl.org/dc/elements/1.1/"/>
    <ds:schemaRef ds:uri="http://schemas.microsoft.com/office/2006/metadata/properties"/>
    <ds:schemaRef ds:uri="http://schemas.microsoft.com/office/infopath/2007/PartnerControls"/>
    <ds:schemaRef ds:uri="http://www.w3.org/XML/1998/namespace"/>
    <ds:schemaRef ds:uri="bb181adc-9900-4c64-beb6-70845b96aec2"/>
    <ds:schemaRef ds:uri="http://schemas.openxmlformats.org/package/2006/metadata/core-properties"/>
    <ds:schemaRef ds:uri="ca1a916f-e75d-458b-89cd-c8cbc625988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NHSD-Refresh-Theme-NOV1120B</Template>
  <TotalTime>3073</TotalTime>
  <Words>2360</Words>
  <Application>Microsoft Office PowerPoint</Application>
  <PresentationFormat>Widescreen</PresentationFormat>
  <Paragraphs>341</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Helvetica</vt:lpstr>
      <vt:lpstr>Helvetica Neue</vt:lpstr>
      <vt:lpstr>Roboto</vt:lpstr>
      <vt:lpstr>NHSD-Refresh-Theme-NOV1120B</vt:lpstr>
      <vt:lpstr>Avoiding death by PowerPoint (&amp; emails)</vt:lpstr>
      <vt:lpstr>PowerPoint Presentation</vt:lpstr>
      <vt:lpstr>PowerPoint Presentation</vt:lpstr>
      <vt:lpstr>PowerPoint Presentation</vt:lpstr>
      <vt:lpstr>PowerPoint Presentation</vt:lpstr>
      <vt:lpstr>PowerPoint Presentation</vt:lpstr>
      <vt:lpstr>PowerPoint Presentation</vt:lpstr>
      <vt:lpstr>Programme Name</vt:lpstr>
      <vt:lpstr>PowerPoint Presentation</vt:lpstr>
      <vt:lpstr>PowerPoint Presentation</vt:lpstr>
      <vt:lpstr>Sample Summary Slide</vt:lpstr>
      <vt:lpstr>PowerPoint Presentation</vt:lpstr>
      <vt:lpstr>PowerPoint Presentation</vt:lpstr>
      <vt:lpstr>This presentation on my GitHub &amp; source code for the summary slide &amp; sending emails. LynHUK/DEPOfunctions: DEPO Report Production Functions (github.com) – the package of functions used in Programme Reports.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Gregory Wye</dc:creator>
  <cp:lastModifiedBy>Lyn Howard</cp:lastModifiedBy>
  <cp:revision>9</cp:revision>
  <dcterms:created xsi:type="dcterms:W3CDTF">2020-11-30T10:49:03Z</dcterms:created>
  <dcterms:modified xsi:type="dcterms:W3CDTF">2024-07-12T15:13:29Z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0x010100FC8DF9EE2E211B4FB023C8E650DDAAEC</vt:lpwstr>
  </property>
  <property fmtid="{D5CDD505-2E9C-101B-9397-08002B2CF9AE}" pid="3" name="_dlc_DocIdItemGuid">
    <vt:lpwstr>56579ddb-1cdf-4035-9a3d-2da04fab6c26</vt:lpwstr>
  </property>
  <property fmtid="{D5CDD505-2E9C-101B-9397-08002B2CF9AE}" pid="4" name="MediaServiceImageTags">
    <vt:lpwstr/>
  </property>
</Properties>
</file>